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79" r:id="rId9"/>
    <p:sldId id="281" r:id="rId10"/>
    <p:sldId id="264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62" r:id="rId20"/>
    <p:sldId id="278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90" r:id="rId32"/>
    <p:sldId id="277" r:id="rId33"/>
    <p:sldId id="263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05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el Sellers" userId="fb74164179c81e3e" providerId="LiveId" clId="{A0177330-85B9-4ECC-8565-76F61E2D0393}"/>
    <pc:docChg chg="delSld modSld">
      <pc:chgData name="Mitchel Sellers" userId="fb74164179c81e3e" providerId="LiveId" clId="{A0177330-85B9-4ECC-8565-76F61E2D0393}" dt="2019-08-20T05:07:09.656" v="27" actId="20577"/>
      <pc:docMkLst>
        <pc:docMk/>
      </pc:docMkLst>
      <pc:sldChg chg="modSp">
        <pc:chgData name="Mitchel Sellers" userId="fb74164179c81e3e" providerId="LiveId" clId="{A0177330-85B9-4ECC-8565-76F61E2D0393}" dt="2019-08-20T05:06:22.008" v="23" actId="20577"/>
        <pc:sldMkLst>
          <pc:docMk/>
          <pc:sldMk cId="3641097075" sldId="256"/>
        </pc:sldMkLst>
        <pc:spChg chg="mod">
          <ac:chgData name="Mitchel Sellers" userId="fb74164179c81e3e" providerId="LiveId" clId="{A0177330-85B9-4ECC-8565-76F61E2D0393}" dt="2019-08-20T05:06:22.008" v="23" actId="20577"/>
          <ac:spMkLst>
            <pc:docMk/>
            <pc:sldMk cId="3641097075" sldId="256"/>
            <ac:spMk id="2" creationId="{D1A92AF1-1420-4EAE-8C95-F9D11567B121}"/>
          </ac:spMkLst>
        </pc:spChg>
        <pc:spChg chg="mod">
          <ac:chgData name="Mitchel Sellers" userId="fb74164179c81e3e" providerId="LiveId" clId="{A0177330-85B9-4ECC-8565-76F61E2D0393}" dt="2019-08-20T05:06:15.480" v="20" actId="20577"/>
          <ac:spMkLst>
            <pc:docMk/>
            <pc:sldMk cId="3641097075" sldId="256"/>
            <ac:spMk id="3" creationId="{763B87A4-C233-4AD0-A7E9-049FDC153564}"/>
          </ac:spMkLst>
        </pc:spChg>
      </pc:sldChg>
      <pc:sldChg chg="modSp">
        <pc:chgData name="Mitchel Sellers" userId="fb74164179c81e3e" providerId="LiveId" clId="{A0177330-85B9-4ECC-8565-76F61E2D0393}" dt="2019-08-20T05:06:44.430" v="25" actId="20577"/>
        <pc:sldMkLst>
          <pc:docMk/>
          <pc:sldMk cId="2160051107" sldId="262"/>
        </pc:sldMkLst>
        <pc:spChg chg="mod">
          <ac:chgData name="Mitchel Sellers" userId="fb74164179c81e3e" providerId="LiveId" clId="{A0177330-85B9-4ECC-8565-76F61E2D0393}" dt="2019-08-20T05:06:44.430" v="25" actId="20577"/>
          <ac:spMkLst>
            <pc:docMk/>
            <pc:sldMk cId="2160051107" sldId="262"/>
            <ac:spMk id="3" creationId="{BBCCBCDA-74F0-44F4-8142-3E529A11BEB7}"/>
          </ac:spMkLst>
        </pc:spChg>
      </pc:sldChg>
      <pc:sldChg chg="modSp">
        <pc:chgData name="Mitchel Sellers" userId="fb74164179c81e3e" providerId="LiveId" clId="{A0177330-85B9-4ECC-8565-76F61E2D0393}" dt="2019-08-20T05:07:09.656" v="27" actId="20577"/>
        <pc:sldMkLst>
          <pc:docMk/>
          <pc:sldMk cId="1697702400" sldId="263"/>
        </pc:sldMkLst>
        <pc:spChg chg="mod">
          <ac:chgData name="Mitchel Sellers" userId="fb74164179c81e3e" providerId="LiveId" clId="{A0177330-85B9-4ECC-8565-76F61E2D0393}" dt="2019-08-20T05:07:09.656" v="27" actId="20577"/>
          <ac:spMkLst>
            <pc:docMk/>
            <pc:sldMk cId="1697702400" sldId="263"/>
            <ac:spMk id="3" creationId="{3BCF7666-EF04-46B9-B410-F73AC0AADA1A}"/>
          </ac:spMkLst>
        </pc:spChg>
      </pc:sldChg>
      <pc:sldChg chg="del">
        <pc:chgData name="Mitchel Sellers" userId="fb74164179c81e3e" providerId="LiveId" clId="{A0177330-85B9-4ECC-8565-76F61E2D0393}" dt="2019-08-20T05:06:59.863" v="26" actId="2696"/>
        <pc:sldMkLst>
          <pc:docMk/>
          <pc:sldMk cId="426328981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B0F50-5836-406C-829F-1C5B099F56F0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21B2D-8C55-431F-A6FD-D2C57C8EB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39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Lots to talk about, very short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F21B2D-8C55-431F-A6FD-D2C57C8EBC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64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 that have happened in the past few years, could easily have updated to include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F21B2D-8C55-431F-A6FD-D2C57C8EBC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63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key is to treat security as a feature, not just “that thing you have to do”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F21B2D-8C55-431F-A6FD-D2C57C8EBC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07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are the rules…..</a:t>
            </a:r>
          </a:p>
          <a:p>
            <a:endParaRPr lang="en-US" dirty="0"/>
          </a:p>
          <a:p>
            <a:r>
              <a:rPr lang="en-US" dirty="0"/>
              <a:t>…Now lets start with the basics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F21B2D-8C55-431F-A6FD-D2C57C8EBC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74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Google Changes in 2017, </a:t>
            </a:r>
            <a:r>
              <a:rPr lang="en-US" dirty="0" err="1"/>
              <a:t>FireFox</a:t>
            </a:r>
            <a:r>
              <a:rPr lang="en-US" dirty="0"/>
              <a:t> changes in early 2018, Chrome changes in late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F21B2D-8C55-431F-A6FD-D2C57C8EBC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5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Right away this causes fear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F21B2D-8C55-431F-A6FD-D2C57C8EBC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57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“could” go wrong</a:t>
            </a:r>
          </a:p>
          <a:p>
            <a:endParaRPr lang="en-US" dirty="0"/>
          </a:p>
          <a:p>
            <a:r>
              <a:rPr lang="en-US" dirty="0"/>
              <a:t>..So how can we prevent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F21B2D-8C55-431F-A6FD-D2C57C8EBC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63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IIS or Azure is more reliable, but could have unintended consequences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F21B2D-8C55-431F-A6FD-D2C57C8EBC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57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629" y="1681389"/>
            <a:ext cx="9860536" cy="1823811"/>
          </a:xfrm>
        </p:spPr>
        <p:txBody>
          <a:bodyPr anchor="b"/>
          <a:lstStyle>
            <a:lvl1pPr algn="l">
              <a:defRPr sz="6000" b="0" i="0"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629" y="3602038"/>
            <a:ext cx="9860536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Segoe UI Light" charset="0"/>
                <a:ea typeface="Segoe UI Light" charset="0"/>
                <a:cs typeface="Segoe UI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9" y="74458"/>
            <a:ext cx="2743200" cy="1057656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1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29" y="365125"/>
            <a:ext cx="1060908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629" y="1825625"/>
            <a:ext cx="10609089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2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39581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629" y="365125"/>
            <a:ext cx="8060871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5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29" y="365125"/>
            <a:ext cx="1060908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1825625"/>
            <a:ext cx="10609089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1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29" y="1709738"/>
            <a:ext cx="1060908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629" y="4589463"/>
            <a:ext cx="106090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0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018" y="365125"/>
            <a:ext cx="10553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7018" y="1825625"/>
            <a:ext cx="4997824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911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88" y="365125"/>
            <a:ext cx="105492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558" y="1690688"/>
            <a:ext cx="496934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488" y="2505075"/>
            <a:ext cx="496934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76564" y="1681163"/>
            <a:ext cx="514415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70494" y="2505075"/>
            <a:ext cx="515022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5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1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8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30" y="457200"/>
            <a:ext cx="426039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593753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1630" y="2057400"/>
            <a:ext cx="426039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38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30" y="457200"/>
            <a:ext cx="426039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593753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1630" y="2057400"/>
            <a:ext cx="426039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4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>
                <a:alpha val="20000"/>
              </a:srgbClr>
            </a:gs>
            <a:gs pos="40000">
              <a:srgbClr val="0E97AA"/>
            </a:gs>
            <a:gs pos="100000">
              <a:srgbClr val="0070C0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1630" y="365125"/>
            <a:ext cx="98605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630" y="1825625"/>
            <a:ext cx="98605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72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bg1"/>
          </a:solidFill>
          <a:latin typeface="Segoe UI Light" charset="0"/>
          <a:ea typeface="Segoe UI Light" charset="0"/>
          <a:cs typeface="Segoe U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bg1"/>
          </a:solidFill>
          <a:latin typeface="Segoe UI Light" charset="0"/>
          <a:ea typeface="Segoe UI Light" charset="0"/>
          <a:cs typeface="Segoe UI Ligh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bg1"/>
          </a:solidFill>
          <a:latin typeface="Segoe UI Light" charset="0"/>
          <a:ea typeface="Segoe UI Light" charset="0"/>
          <a:cs typeface="Segoe UI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bg1"/>
          </a:solidFill>
          <a:latin typeface="Segoe UI Light" charset="0"/>
          <a:ea typeface="Segoe UI Light" charset="0"/>
          <a:cs typeface="Segoe UI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1"/>
          </a:solidFill>
          <a:latin typeface="Segoe UI Light" charset="0"/>
          <a:ea typeface="Segoe UI Light" charset="0"/>
          <a:cs typeface="Segoe UI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1"/>
          </a:solidFill>
          <a:latin typeface="Segoe UI Light" charset="0"/>
          <a:ea typeface="Segoe UI Light" charset="0"/>
          <a:cs typeface="Segoe UI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wasp.org/index.php/Appendix_A:_Testing_Tool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tchelsellers.com/" TargetMode="External"/><Relationship Id="rId2" Type="http://schemas.openxmlformats.org/officeDocument/2006/relationships/hyperlink" Target="mailto:msellers@iowacomputergurus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wasp.org/index.php/XML_External_Entity_(XXE)_Prevention_Cheat_Sheet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wasp.org/images/7/72/OWASP_Top_10-2017_%28en%29.pdf.pdf" TargetMode="External"/><Relationship Id="rId2" Type="http://schemas.openxmlformats.org/officeDocument/2006/relationships/hyperlink" Target="https://www.microsoft.com/en-us/TrustCenter/Privacy/gdpr/readines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92AF1-1420-4EAE-8C95-F9D11567B1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Website Security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3B87A4-C233-4AD0-A7E9-049FDC1535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you need to Know</a:t>
            </a:r>
          </a:p>
        </p:txBody>
      </p:sp>
    </p:spTree>
    <p:extLst>
      <p:ext uri="{BB962C8B-B14F-4D97-AF65-F5344CB8AC3E}">
        <p14:creationId xmlns:p14="http://schemas.microsoft.com/office/powerpoint/2010/main" val="3641097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A2E58-EBD7-40D9-AE9B-3BE99035D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for SSL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8A4BD-BF28-45DD-ACDE-BEEF9EBA3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Manually test pages before forcing</a:t>
            </a:r>
          </a:p>
          <a:p>
            <a:r>
              <a:rPr lang="en-US" dirty="0"/>
              <a:t>Force SSL for all pages after validated</a:t>
            </a:r>
          </a:p>
          <a:p>
            <a:pPr lvl="1"/>
            <a:r>
              <a:rPr lang="en-US" dirty="0"/>
              <a:t>IIS Rewrite</a:t>
            </a:r>
          </a:p>
          <a:p>
            <a:pPr lvl="1"/>
            <a:r>
              <a:rPr lang="en-US" dirty="0"/>
              <a:t>Azure Setting</a:t>
            </a:r>
          </a:p>
          <a:p>
            <a:r>
              <a:rPr lang="en-US" dirty="0"/>
              <a:t>Make sure that any redirects to SSL are 301 type (Validate in Browser)</a:t>
            </a:r>
          </a:p>
          <a:p>
            <a:r>
              <a:rPr lang="en-US" dirty="0"/>
              <a:t>Update Google Search Console</a:t>
            </a:r>
          </a:p>
          <a:p>
            <a:pPr lvl="1"/>
            <a:r>
              <a:rPr lang="en-US" dirty="0"/>
              <a:t>It is a new site, setup the domain, submit your sitemap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4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E8BAB-0283-44E2-89AB-33B2F0F1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Fix: HSTS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CF193-8FE7-4874-8974-9BEF0BFDE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Strict Transport Security tells browsers that you EXPECT to be secure.  This prevents situations where a malicious user could try to downgrade a connection to get information</a:t>
            </a:r>
          </a:p>
          <a:p>
            <a:r>
              <a:rPr lang="en-US" dirty="0"/>
              <a:t>Implemented as a Host Header</a:t>
            </a:r>
          </a:p>
          <a:p>
            <a:r>
              <a:rPr lang="en-US" dirty="0"/>
              <a:t>Strict-Transport-Security: max-age=604800; </a:t>
            </a:r>
            <a:r>
              <a:rPr lang="en-US" dirty="0" err="1"/>
              <a:t>IncludeSubDomains</a:t>
            </a:r>
            <a:r>
              <a:rPr lang="en-US" dirty="0"/>
              <a:t>; preload </a:t>
            </a:r>
          </a:p>
          <a:p>
            <a:pPr lvl="1"/>
            <a:r>
              <a:rPr lang="en-US" dirty="0"/>
              <a:t>Duration: Seconds to live (1 week as above)</a:t>
            </a:r>
          </a:p>
          <a:p>
            <a:pPr lvl="1"/>
            <a:r>
              <a:rPr lang="en-US" dirty="0" err="1"/>
              <a:t>IncludeSubDomains</a:t>
            </a:r>
            <a:r>
              <a:rPr lang="en-US" dirty="0"/>
              <a:t> = Forces sub domains</a:t>
            </a:r>
          </a:p>
          <a:p>
            <a:pPr lvl="1"/>
            <a:r>
              <a:rPr lang="en-US" dirty="0"/>
              <a:t>Preload = Allows browser fetching</a:t>
            </a:r>
          </a:p>
          <a:p>
            <a:r>
              <a:rPr lang="en-US" b="1" dirty="0">
                <a:solidFill>
                  <a:srgbClr val="FFFF00"/>
                </a:solidFill>
              </a:rPr>
              <a:t>Warning!!! – If you set this, and you don’t have secure content your site is broken, and cache clear does not fix it!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9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E67DD-0E37-49E5-B98E-931B0B0B6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Fix: Content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40FF6-A3AD-493E-9BC3-E7AC737E5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 type options tell the browser  your desire for its ability to assume the type of file based on extension.  By default it can try to assume, this is a security risk</a:t>
            </a:r>
          </a:p>
          <a:p>
            <a:r>
              <a:rPr lang="en-US" dirty="0"/>
              <a:t>Fix implemented via a header</a:t>
            </a:r>
          </a:p>
          <a:p>
            <a:r>
              <a:rPr lang="en-US" dirty="0"/>
              <a:t>X-Content-Type-Options: </a:t>
            </a:r>
            <a:r>
              <a:rPr lang="en-US" dirty="0" err="1"/>
              <a:t>nosniff</a:t>
            </a:r>
            <a:r>
              <a:rPr lang="en-US" dirty="0"/>
              <a:t> </a:t>
            </a:r>
          </a:p>
          <a:p>
            <a:r>
              <a:rPr lang="en-US" dirty="0"/>
              <a:t>Tells the browser that it cannot detect the type of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43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791C8-E75E-4AFF-AE98-F65B937E1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Fix: Cross Site Scripting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21867-0962-4582-B8BE-14C50842E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ways work to secure your site from XSS attacks, but we can also tell the browser our intentions as well, helping to secure the site further.</a:t>
            </a:r>
          </a:p>
          <a:p>
            <a:r>
              <a:rPr lang="en-US" dirty="0"/>
              <a:t>Implemented as a header</a:t>
            </a:r>
          </a:p>
          <a:p>
            <a:r>
              <a:rPr lang="en-US" dirty="0"/>
              <a:t>X-XSS-Protection: 1; mode=block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70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58142-8153-4AFF-8471-A13DC6CC3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Fix: Prevent </a:t>
            </a:r>
            <a:r>
              <a:rPr lang="en-US" dirty="0" err="1"/>
              <a:t>Iframing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000A0-81F9-48C8-B088-55A768BC3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iframe allows users to embed your site in theirs.  Often used in man-in-the-middle style attacks</a:t>
            </a:r>
          </a:p>
          <a:p>
            <a:r>
              <a:rPr lang="en-US" dirty="0"/>
              <a:t>Settings exist to tell browsers “don’t do this”.</a:t>
            </a:r>
          </a:p>
          <a:p>
            <a:r>
              <a:rPr lang="en-US" dirty="0"/>
              <a:t>Implemented as a header</a:t>
            </a:r>
          </a:p>
          <a:p>
            <a:r>
              <a:rPr lang="en-US" dirty="0"/>
              <a:t>X-Frame-Options: SAMEORIGIN </a:t>
            </a:r>
          </a:p>
          <a:p>
            <a:r>
              <a:rPr lang="en-US" dirty="0"/>
              <a:t>Options</a:t>
            </a:r>
          </a:p>
          <a:p>
            <a:pPr lvl="1"/>
            <a:r>
              <a:rPr lang="en-US" dirty="0"/>
              <a:t>SAMEORIGIN = Allows current website to iframe itself</a:t>
            </a:r>
          </a:p>
          <a:p>
            <a:pPr lvl="1"/>
            <a:r>
              <a:rPr lang="en-US" dirty="0"/>
              <a:t>DENY = No </a:t>
            </a:r>
            <a:r>
              <a:rPr lang="en-US" dirty="0" err="1"/>
              <a:t>iFrames</a:t>
            </a:r>
            <a:endParaRPr lang="en-US" dirty="0"/>
          </a:p>
          <a:p>
            <a:pPr lvl="1"/>
            <a:r>
              <a:rPr lang="en-US" dirty="0"/>
              <a:t>ALLOW-FROM = Only from a list of trusted domains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2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40D78-EDD5-4DC3-9F66-E3C13423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Fix: Remove Powered By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A2000-E0C3-451D-A154-4AD4C0D43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Disclosing your technology is considered a risk as well</a:t>
            </a:r>
          </a:p>
          <a:p>
            <a:r>
              <a:rPr lang="en-US" dirty="0"/>
              <a:t>A x-powered-by header is added by default, this can be removed via the </a:t>
            </a:r>
            <a:r>
              <a:rPr lang="en-US" dirty="0" err="1"/>
              <a:t>web.config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84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64CE5-AF2F-495D-853A-FF452760F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Config With All Simple Fixes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2219C-A84B-4348-B945-0CBCA0BB7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&lt;</a:t>
            </a:r>
            <a:r>
              <a:rPr lang="en-US" dirty="0" err="1"/>
              <a:t>httpProtocol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&lt;</a:t>
            </a:r>
            <a:r>
              <a:rPr lang="en-US" dirty="0" err="1"/>
              <a:t>customHeaders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 &lt;remove name="X-Powered-By" /&gt;</a:t>
            </a:r>
          </a:p>
          <a:p>
            <a:pPr marL="0" indent="0">
              <a:buNone/>
            </a:pPr>
            <a:r>
              <a:rPr lang="en-US" dirty="0"/>
              <a:t>        &lt;add name="X-Content-Type-Options" value="</a:t>
            </a:r>
            <a:r>
              <a:rPr lang="en-US" dirty="0" err="1"/>
              <a:t>nosniff</a:t>
            </a:r>
            <a:r>
              <a:rPr lang="en-US" dirty="0"/>
              <a:t>" /&gt;</a:t>
            </a:r>
          </a:p>
          <a:p>
            <a:pPr marL="0" indent="0">
              <a:buNone/>
            </a:pPr>
            <a:r>
              <a:rPr lang="en-US" dirty="0"/>
              <a:t>        &lt;add name="Access-Control-Allow-Origin" value="*" /&gt;</a:t>
            </a:r>
          </a:p>
          <a:p>
            <a:pPr marL="0" indent="0">
              <a:buNone/>
            </a:pPr>
            <a:r>
              <a:rPr lang="en-US" dirty="0"/>
              <a:t>        &lt;add name="Access-Control-Allow-Headers" value="content-type" /&gt;</a:t>
            </a:r>
          </a:p>
          <a:p>
            <a:pPr marL="0" indent="0">
              <a:buNone/>
            </a:pPr>
            <a:r>
              <a:rPr lang="en-US" dirty="0"/>
              <a:t>        &lt;add name="Strict-Transport-Security" value="max-age=86400; </a:t>
            </a:r>
            <a:r>
              <a:rPr lang="en-US" dirty="0" err="1"/>
              <a:t>includeSubDomains</a:t>
            </a:r>
            <a:r>
              <a:rPr lang="en-US" dirty="0"/>
              <a:t>" /&gt;</a:t>
            </a:r>
          </a:p>
          <a:p>
            <a:pPr marL="0" indent="0">
              <a:buNone/>
            </a:pPr>
            <a:r>
              <a:rPr lang="en-US" dirty="0"/>
              <a:t>        &lt;remove name="X-XSS-Protection" /&gt;</a:t>
            </a:r>
          </a:p>
          <a:p>
            <a:pPr marL="0" indent="0">
              <a:buNone/>
            </a:pPr>
            <a:r>
              <a:rPr lang="en-US" dirty="0"/>
              <a:t>        &lt;remove name="X-Frame-Options" /&gt;</a:t>
            </a:r>
          </a:p>
          <a:p>
            <a:pPr marL="0" indent="0">
              <a:buNone/>
            </a:pPr>
            <a:r>
              <a:rPr lang="en-US" dirty="0"/>
              <a:t>        &lt;add name="X-XSS-Protection" value="1; mode=block" /&gt;</a:t>
            </a:r>
          </a:p>
          <a:p>
            <a:pPr marL="0" indent="0">
              <a:buNone/>
            </a:pPr>
            <a:r>
              <a:rPr lang="en-US" dirty="0"/>
              <a:t>        &lt;add name="X-Frame-Options" value="SAMEORIGIN" /&gt;</a:t>
            </a:r>
          </a:p>
          <a:p>
            <a:pPr marL="0" indent="0">
              <a:buNone/>
            </a:pPr>
            <a:r>
              <a:rPr lang="en-US" dirty="0"/>
              <a:t>      &lt;/</a:t>
            </a:r>
            <a:r>
              <a:rPr lang="en-US" dirty="0" err="1"/>
              <a:t>customHeaders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&lt;/</a:t>
            </a:r>
            <a:r>
              <a:rPr lang="en-US" dirty="0" err="1"/>
              <a:t>httpProtocol</a:t>
            </a:r>
            <a:r>
              <a:rPr lang="en-US" dirty="0"/>
              <a:t>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585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B3295-422D-45EC-A08D-4F2F2D4EB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it Further: Content Security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27E94-1EE0-474F-9C93-34A58FB7F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holy grail of security</a:t>
            </a:r>
          </a:p>
          <a:p>
            <a:r>
              <a:rPr lang="en-US" dirty="0"/>
              <a:t>Tells exactly what domains are allowed, but must be used to identify EVERYTHING</a:t>
            </a:r>
          </a:p>
          <a:p>
            <a:r>
              <a:rPr lang="en-US" dirty="0"/>
              <a:t>Third-party, CDN’s </a:t>
            </a:r>
            <a:r>
              <a:rPr lang="en-US" dirty="0" err="1"/>
              <a:t>etc</a:t>
            </a:r>
            <a:r>
              <a:rPr lang="en-US" dirty="0"/>
              <a:t> all need to be identified</a:t>
            </a:r>
          </a:p>
          <a:p>
            <a:r>
              <a:rPr lang="en-US" dirty="0"/>
              <a:t>Outside of the scope of today</a:t>
            </a:r>
          </a:p>
          <a:p>
            <a:r>
              <a:rPr lang="en-US" dirty="0"/>
              <a:t>Tutorial: https://rehansaeed.com/content-security-policy-for-asp-net-mvc/</a:t>
            </a:r>
          </a:p>
        </p:txBody>
      </p:sp>
    </p:spTree>
    <p:extLst>
      <p:ext uri="{BB962C8B-B14F-4D97-AF65-F5344CB8AC3E}">
        <p14:creationId xmlns:p14="http://schemas.microsoft.com/office/powerpoint/2010/main" val="1586980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5CEB3-1CED-4C9B-89C2-454FF0ADD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Beyond Configuration: OWASP Top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7C99E-AC6E-427B-9BD9-49090E33E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 10 critical web application security issues.</a:t>
            </a:r>
          </a:p>
          <a:p>
            <a:r>
              <a:rPr lang="en-US" dirty="0"/>
              <a:t>Detail: https://www.owasp.org/images/7/72/OWASP_Top_10-2017_%28en%29.pdf.pdf</a:t>
            </a:r>
          </a:p>
          <a:p>
            <a:r>
              <a:rPr lang="en-US" dirty="0"/>
              <a:t>Testing Tools: </a:t>
            </a:r>
            <a:r>
              <a:rPr lang="en-US" dirty="0">
                <a:hlinkClick r:id="rId2"/>
              </a:rPr>
              <a:t>https://www.owasp.org/index.php/Appendix_A:_Testing_Tools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5109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1AD92-19AB-4EF6-A0F7-C3D9023B9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OWASP Top 10 - #1 Injection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CBCDA-74F0-44F4-8142-3E529A11B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specifically talking about SQL Injection</a:t>
            </a:r>
          </a:p>
          <a:p>
            <a:r>
              <a:rPr lang="en-US" dirty="0"/>
              <a:t>Still an issue in 2019</a:t>
            </a:r>
          </a:p>
          <a:p>
            <a:r>
              <a:rPr lang="en-US" dirty="0"/>
              <a:t>Bad Example – Pulling from the id query string</a:t>
            </a:r>
          </a:p>
          <a:p>
            <a:pPr lvl="1"/>
            <a:r>
              <a:rPr lang="en-US" dirty="0"/>
              <a:t>“SELECT * FROM </a:t>
            </a:r>
            <a:r>
              <a:rPr lang="en-US" dirty="0" err="1"/>
              <a:t>AccountHistory</a:t>
            </a:r>
            <a:r>
              <a:rPr lang="en-US" dirty="0"/>
              <a:t> WHERE </a:t>
            </a:r>
            <a:r>
              <a:rPr lang="en-US" dirty="0" err="1"/>
              <a:t>OwnerId</a:t>
            </a:r>
            <a:r>
              <a:rPr lang="en-US" dirty="0"/>
              <a:t> = “ + id</a:t>
            </a:r>
          </a:p>
          <a:p>
            <a:pPr lvl="1"/>
            <a:r>
              <a:rPr lang="en-US" dirty="0"/>
              <a:t>Many ways to break this?</a:t>
            </a:r>
          </a:p>
          <a:p>
            <a:pPr lvl="2"/>
            <a:r>
              <a:rPr lang="en-US" dirty="0"/>
              <a:t>Random Id = Would allow users to see something they shouldn’t</a:t>
            </a:r>
          </a:p>
          <a:p>
            <a:pPr lvl="2"/>
            <a:r>
              <a:rPr lang="en-US" dirty="0"/>
              <a:t>Breaking Query = “ 1; DELETE FROM Users” – Drop the table</a:t>
            </a:r>
          </a:p>
          <a:p>
            <a:r>
              <a:rPr lang="en-US" dirty="0"/>
              <a:t>Good Example – Use parameterized queries, all cases</a:t>
            </a:r>
          </a:p>
          <a:p>
            <a:pPr lvl="1"/>
            <a:r>
              <a:rPr lang="en-US" dirty="0"/>
              <a:t>“SELECT * FROM </a:t>
            </a:r>
            <a:r>
              <a:rPr lang="en-US" dirty="0" err="1"/>
              <a:t>AccountHistory</a:t>
            </a:r>
            <a:r>
              <a:rPr lang="en-US" dirty="0"/>
              <a:t> WHERE </a:t>
            </a:r>
            <a:r>
              <a:rPr lang="en-US" dirty="0" err="1"/>
              <a:t>OwnerId</a:t>
            </a:r>
            <a:r>
              <a:rPr lang="en-US" dirty="0"/>
              <a:t> = @Id”</a:t>
            </a:r>
          </a:p>
          <a:p>
            <a:pPr lvl="1"/>
            <a:r>
              <a:rPr lang="en-US" dirty="0"/>
              <a:t>Implementation will depend on platform/language</a:t>
            </a:r>
          </a:p>
        </p:txBody>
      </p:sp>
    </p:spTree>
    <p:extLst>
      <p:ext uri="{BB962C8B-B14F-4D97-AF65-F5344CB8AC3E}">
        <p14:creationId xmlns:p14="http://schemas.microsoft.com/office/powerpoint/2010/main" val="216005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233FB-7E65-46B4-9DA8-3BB747500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am 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3FF07-6F96-41C9-9332-B7F61B8A7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Mitchel Sellers</a:t>
            </a:r>
          </a:p>
          <a:p>
            <a:r>
              <a:rPr lang="en-US" dirty="0"/>
              <a:t>Microsoft MVP, </a:t>
            </a:r>
            <a:r>
              <a:rPr lang="en-US" dirty="0" err="1"/>
              <a:t>ASPInsider</a:t>
            </a:r>
            <a:r>
              <a:rPr lang="en-US" dirty="0"/>
              <a:t>, DNN MVP</a:t>
            </a:r>
          </a:p>
          <a:p>
            <a:r>
              <a:rPr lang="en-US" dirty="0"/>
              <a:t>CEO @ IowaComputerGurus, Inc.</a:t>
            </a:r>
          </a:p>
          <a:p>
            <a:r>
              <a:rPr lang="en-US" dirty="0"/>
              <a:t>Contact Information</a:t>
            </a:r>
          </a:p>
          <a:p>
            <a:pPr lvl="1"/>
            <a:r>
              <a:rPr lang="en-US" dirty="0">
                <a:hlinkClick r:id="rId2"/>
              </a:rPr>
              <a:t>msellers@iowacomputergurus.com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https://www.mitchelsellers.com</a:t>
            </a:r>
            <a:endParaRPr lang="en-US" dirty="0"/>
          </a:p>
          <a:p>
            <a:pPr lvl="1"/>
            <a:r>
              <a:rPr lang="en-US" dirty="0"/>
              <a:t>Twitter: @</a:t>
            </a:r>
            <a:r>
              <a:rPr lang="en-US" dirty="0" err="1"/>
              <a:t>mitchelsellers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439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B5806-7CD5-47B8-92B0-6715A4659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this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3C13EE1-F1DF-45B5-888F-0E48DB51B5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175" y="2307311"/>
            <a:ext cx="10609263" cy="338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078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12B62-03C4-4C5B-B087-5380D58B8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OWASP Top 10 - #2 Broken Authentication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C4E5E-0F57-4264-AAD4-EFE005A03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7558" y="1690688"/>
            <a:ext cx="4969341" cy="394966"/>
          </a:xfrm>
        </p:spPr>
        <p:txBody>
          <a:bodyPr>
            <a:noAutofit/>
          </a:bodyPr>
          <a:lstStyle/>
          <a:p>
            <a:r>
              <a:rPr lang="en-US" sz="3200" dirty="0"/>
              <a:t>Common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4ED60-835B-4D25-96F3-92C09A9A1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488" y="2085654"/>
            <a:ext cx="4969341" cy="41040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Permits automated login attacks</a:t>
            </a:r>
          </a:p>
          <a:p>
            <a:r>
              <a:rPr lang="en-US" dirty="0"/>
              <a:t>Allows default user passwords</a:t>
            </a:r>
          </a:p>
          <a:p>
            <a:r>
              <a:rPr lang="en-US" dirty="0"/>
              <a:t>Uses weak/insecure recovery processes (Security Question is considered “weak”)</a:t>
            </a:r>
          </a:p>
          <a:p>
            <a:r>
              <a:rPr lang="en-US" dirty="0"/>
              <a:t>Uses Plain-Text, Encrypted, or Weak encryption for passwords</a:t>
            </a:r>
          </a:p>
          <a:p>
            <a:r>
              <a:rPr lang="en-US" dirty="0"/>
              <a:t>Exposes the </a:t>
            </a:r>
            <a:r>
              <a:rPr lang="en-US" dirty="0" err="1"/>
              <a:t>sessionID</a:t>
            </a:r>
            <a:r>
              <a:rPr lang="en-US" dirty="0"/>
              <a:t> in URL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CF61A2-2F85-4704-A94C-EEEBB88FF9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6564" y="1681163"/>
            <a:ext cx="5144154" cy="394966"/>
          </a:xfrm>
        </p:spPr>
        <p:txBody>
          <a:bodyPr>
            <a:noAutofit/>
          </a:bodyPr>
          <a:lstStyle/>
          <a:p>
            <a:r>
              <a:rPr lang="en-US" sz="3200" dirty="0"/>
              <a:t>Prevention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2A0E98-1658-4CA3-B523-B224B7ADF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494" y="2085654"/>
            <a:ext cx="5150224" cy="41040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Consider Multi-Factor Authentication</a:t>
            </a:r>
          </a:p>
          <a:p>
            <a:r>
              <a:rPr lang="en-US" dirty="0"/>
              <a:t>Don’t use defaults</a:t>
            </a:r>
          </a:p>
          <a:p>
            <a:r>
              <a:rPr lang="en-US" dirty="0"/>
              <a:t>Check against common passwords</a:t>
            </a:r>
          </a:p>
          <a:p>
            <a:r>
              <a:rPr lang="en-US" dirty="0"/>
              <a:t>Ensure integrity in password requirements</a:t>
            </a:r>
          </a:p>
          <a:p>
            <a:r>
              <a:rPr lang="en-US" dirty="0"/>
              <a:t>Login, Lockout, Failure messages should be the same</a:t>
            </a:r>
          </a:p>
          <a:p>
            <a:r>
              <a:rPr lang="en-US" dirty="0"/>
              <a:t>Limit brute-force logins, and notify admins when suspected</a:t>
            </a:r>
          </a:p>
        </p:txBody>
      </p:sp>
    </p:spTree>
    <p:extLst>
      <p:ext uri="{BB962C8B-B14F-4D97-AF65-F5344CB8AC3E}">
        <p14:creationId xmlns:p14="http://schemas.microsoft.com/office/powerpoint/2010/main" val="56001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CB2442C-8739-4B34-A040-8961762C4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OWASP Top 10 - #2 (ASP.NET Notes)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A4B72EE-3B80-4EA6-8EC2-C494C6283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ASP.NET </a:t>
            </a:r>
            <a:r>
              <a:rPr lang="en-US" dirty="0" err="1"/>
              <a:t>Auth</a:t>
            </a:r>
            <a:r>
              <a:rPr lang="en-US" dirty="0"/>
              <a:t> covers some, but not all aspects of this</a:t>
            </a:r>
          </a:p>
          <a:p>
            <a:r>
              <a:rPr lang="en-US" dirty="0"/>
              <a:t>Older Methods (Membership vs. Identity)</a:t>
            </a:r>
          </a:p>
          <a:p>
            <a:pPr lvl="1"/>
            <a:r>
              <a:rPr lang="en-US" dirty="0"/>
              <a:t>Validate password formats</a:t>
            </a:r>
          </a:p>
          <a:p>
            <a:pPr lvl="1"/>
            <a:r>
              <a:rPr lang="en-US" dirty="0"/>
              <a:t>Validate &amp; Update Password recovery</a:t>
            </a:r>
          </a:p>
          <a:p>
            <a:r>
              <a:rPr lang="en-US" dirty="0"/>
              <a:t>New Installations</a:t>
            </a:r>
          </a:p>
          <a:p>
            <a:pPr lvl="1"/>
            <a:r>
              <a:rPr lang="en-US" dirty="0"/>
              <a:t>Multi-Factor not enabled by default</a:t>
            </a:r>
          </a:p>
          <a:p>
            <a:pPr lvl="1"/>
            <a:r>
              <a:rPr lang="en-US" dirty="0"/>
              <a:t>Lockout Notifications (Not logged or implemented)</a:t>
            </a:r>
          </a:p>
          <a:p>
            <a:pPr lvl="1"/>
            <a:r>
              <a:rPr lang="en-US" dirty="0"/>
              <a:t>Complexity Requirements – Typically ok</a:t>
            </a:r>
          </a:p>
          <a:p>
            <a:pPr lvl="1"/>
            <a:r>
              <a:rPr lang="en-US" dirty="0"/>
              <a:t>No “known password list”</a:t>
            </a:r>
          </a:p>
        </p:txBody>
      </p:sp>
    </p:spTree>
    <p:extLst>
      <p:ext uri="{BB962C8B-B14F-4D97-AF65-F5344CB8AC3E}">
        <p14:creationId xmlns:p14="http://schemas.microsoft.com/office/powerpoint/2010/main" val="144637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11E0F-9BDF-4332-A6C3-14E149F4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OWASP Top 10 - #3 Sensitive Data Exposure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EA9F7-A335-46A3-A3B7-EE60DB8AB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Clear Text Transmission Used?</a:t>
            </a:r>
          </a:p>
          <a:p>
            <a:pPr lvl="1"/>
            <a:r>
              <a:rPr lang="en-US" dirty="0"/>
              <a:t>HTTP vs HTTPS</a:t>
            </a:r>
          </a:p>
          <a:p>
            <a:pPr lvl="1"/>
            <a:r>
              <a:rPr lang="en-US" dirty="0"/>
              <a:t>Non-secure Email</a:t>
            </a:r>
          </a:p>
          <a:p>
            <a:pPr lvl="1"/>
            <a:r>
              <a:rPr lang="en-US" dirty="0"/>
              <a:t>FTP?</a:t>
            </a:r>
          </a:p>
          <a:p>
            <a:r>
              <a:rPr lang="en-US" dirty="0"/>
              <a:t>Avoid storing sensitive information.  (PCI-DSS Specifically)</a:t>
            </a:r>
          </a:p>
          <a:p>
            <a:r>
              <a:rPr lang="en-US" dirty="0"/>
              <a:t>Disable Caching for confidential data</a:t>
            </a:r>
          </a:p>
          <a:p>
            <a:r>
              <a:rPr lang="en-US" dirty="0"/>
              <a:t>Always use secure transmission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5716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A8792-6867-4342-9896-F4C967D18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OWASP Top 10 - #4 XML External Entities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C16AB-3ED5-4726-8EC6-09F77E376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Limited to XML Data Processing</a:t>
            </a:r>
          </a:p>
          <a:p>
            <a:r>
              <a:rPr lang="en-US" dirty="0"/>
              <a:t>SAML &amp; SOAP are two most common</a:t>
            </a:r>
          </a:p>
          <a:p>
            <a:r>
              <a:rPr lang="en-US" dirty="0"/>
              <a:t>Best Prevention is to validate XML before parsing, and disable DTD External Processing</a:t>
            </a:r>
          </a:p>
          <a:p>
            <a:r>
              <a:rPr lang="en-US" dirty="0"/>
              <a:t>Details: </a:t>
            </a:r>
            <a:r>
              <a:rPr lang="en-US" dirty="0">
                <a:hlinkClick r:id="rId2"/>
              </a:rPr>
              <a:t>https://www.owasp.org/index.php/XML_External_Entity_(XXE)_Prevention_Cheat_Sheet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16576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263BF-283C-4CF7-8123-1BDDA5429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OWASP Top 10 - #5 Broken Access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2B462-EA8E-4A6E-8BF5-85E544626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Risks</a:t>
            </a:r>
          </a:p>
          <a:p>
            <a:pPr lvl="1"/>
            <a:r>
              <a:rPr lang="en-US" dirty="0"/>
              <a:t>Similar to risk in #1 – Situations where the URL could be modified to change access protocols</a:t>
            </a:r>
          </a:p>
          <a:p>
            <a:pPr lvl="1"/>
            <a:r>
              <a:rPr lang="en-US" dirty="0"/>
              <a:t>Missing authentication on child methods Assuming that if you can see ____ that by default you cannot see the rest.</a:t>
            </a:r>
          </a:p>
          <a:p>
            <a:pPr lvl="1"/>
            <a:r>
              <a:rPr lang="en-US" dirty="0"/>
              <a:t>CORS Misconfiguration – Allowing other clients</a:t>
            </a:r>
          </a:p>
          <a:p>
            <a:r>
              <a:rPr lang="en-US" dirty="0"/>
              <a:t>Prevention </a:t>
            </a:r>
          </a:p>
          <a:p>
            <a:pPr lvl="1"/>
            <a:r>
              <a:rPr lang="en-US" dirty="0"/>
              <a:t>Log misuse, notify if excessive</a:t>
            </a:r>
          </a:p>
          <a:p>
            <a:pPr lvl="1"/>
            <a:r>
              <a:rPr lang="en-US" dirty="0"/>
              <a:t>Rate Limit API’s</a:t>
            </a:r>
          </a:p>
          <a:p>
            <a:pPr lvl="1"/>
            <a:r>
              <a:rPr lang="en-US" dirty="0"/>
              <a:t>Invalidate tokens at logout</a:t>
            </a:r>
          </a:p>
        </p:txBody>
      </p:sp>
    </p:spTree>
    <p:extLst>
      <p:ext uri="{BB962C8B-B14F-4D97-AF65-F5344CB8AC3E}">
        <p14:creationId xmlns:p14="http://schemas.microsoft.com/office/powerpoint/2010/main" val="38035979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E1D7A-C39F-415E-8404-FDE077435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OWASP Top 10 - #6 Security Misconfiguration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E881C-A02D-4AF8-9168-E792CDC4E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Risks</a:t>
            </a:r>
          </a:p>
          <a:p>
            <a:pPr lvl="1"/>
            <a:r>
              <a:rPr lang="en-US" dirty="0"/>
              <a:t>Forgetting to remove defaults.  (Ex sample project, Module, File)</a:t>
            </a:r>
          </a:p>
          <a:p>
            <a:pPr lvl="1"/>
            <a:r>
              <a:rPr lang="en-US" dirty="0"/>
              <a:t>Unnecessary features/ports (FTP, Utility Modules,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Patching not followed</a:t>
            </a:r>
          </a:p>
          <a:p>
            <a:r>
              <a:rPr lang="en-US" dirty="0"/>
              <a:t>Prevention</a:t>
            </a:r>
          </a:p>
          <a:p>
            <a:pPr lvl="1"/>
            <a:r>
              <a:rPr lang="en-US" dirty="0"/>
              <a:t>Documented and repeatable hardening process (Install/Config)</a:t>
            </a:r>
          </a:p>
          <a:p>
            <a:pPr lvl="1"/>
            <a:r>
              <a:rPr lang="en-US" dirty="0"/>
              <a:t>Minimize platform, use custom install options</a:t>
            </a:r>
          </a:p>
          <a:p>
            <a:pPr lvl="1"/>
            <a:r>
              <a:rPr lang="en-US" dirty="0"/>
              <a:t>Automated validated of configuration (Trust but verify)</a:t>
            </a:r>
          </a:p>
        </p:txBody>
      </p:sp>
    </p:spTree>
    <p:extLst>
      <p:ext uri="{BB962C8B-B14F-4D97-AF65-F5344CB8AC3E}">
        <p14:creationId xmlns:p14="http://schemas.microsoft.com/office/powerpoint/2010/main" val="122219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AA2E3-B30C-4717-8B0D-D40CB3FBE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OWASP Top 10 - #7 Cross-Site Scripting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27E22-601B-4465-8470-B3F9D9EA2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Risks</a:t>
            </a:r>
          </a:p>
          <a:p>
            <a:pPr lvl="1"/>
            <a:r>
              <a:rPr lang="en-US" dirty="0"/>
              <a:t>Using untrusted values and displaying</a:t>
            </a:r>
          </a:p>
          <a:p>
            <a:pPr lvl="2"/>
            <a:r>
              <a:rPr lang="en-US" dirty="0" err="1"/>
              <a:t>Response.Write</a:t>
            </a:r>
            <a:r>
              <a:rPr lang="en-US" dirty="0"/>
              <a:t>($”&lt;script&gt;alert(‘{</a:t>
            </a:r>
            <a:r>
              <a:rPr lang="en-US" dirty="0" err="1"/>
              <a:t>Request.Querystring</a:t>
            </a:r>
            <a:r>
              <a:rPr lang="en-US" dirty="0"/>
              <a:t>[“</a:t>
            </a:r>
            <a:r>
              <a:rPr lang="en-US" dirty="0" err="1"/>
              <a:t>msg</a:t>
            </a:r>
            <a:r>
              <a:rPr lang="en-US" dirty="0"/>
              <a:t>”]}’);&lt;/script&gt;”)</a:t>
            </a:r>
          </a:p>
          <a:p>
            <a:pPr lvl="1"/>
            <a:r>
              <a:rPr lang="en-US" dirty="0"/>
              <a:t>Can be JS or HTML</a:t>
            </a:r>
          </a:p>
          <a:p>
            <a:pPr lvl="1"/>
            <a:r>
              <a:rPr lang="en-US" dirty="0"/>
              <a:t>Think of Rich Text Editor</a:t>
            </a:r>
          </a:p>
          <a:p>
            <a:r>
              <a:rPr lang="en-US" dirty="0"/>
              <a:t>Prevention</a:t>
            </a:r>
          </a:p>
          <a:p>
            <a:pPr lvl="1"/>
            <a:r>
              <a:rPr lang="en-US" dirty="0"/>
              <a:t>Escape untrusted XML/HTML</a:t>
            </a:r>
          </a:p>
          <a:p>
            <a:pPr lvl="1"/>
            <a:r>
              <a:rPr lang="en-US" dirty="0"/>
              <a:t>Consider Content Security Policy to truly lock down data</a:t>
            </a:r>
          </a:p>
          <a:p>
            <a:pPr lvl="1"/>
            <a:r>
              <a:rPr lang="en-US" dirty="0"/>
              <a:t>https://www.owasp.org/index.php/XSS_(Cross_Site_Scripting)_Prevention_Cheat_Sheet</a:t>
            </a:r>
          </a:p>
        </p:txBody>
      </p:sp>
    </p:spTree>
    <p:extLst>
      <p:ext uri="{BB962C8B-B14F-4D97-AF65-F5344CB8AC3E}">
        <p14:creationId xmlns:p14="http://schemas.microsoft.com/office/powerpoint/2010/main" val="405697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704F9-8737-4501-82B1-3DF906ED0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OWASP Top 10 - #8 Insecure Deserialization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32FC0-96A9-475F-B267-E04DC8189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Could happen with any serialized data that was outside of your control</a:t>
            </a:r>
          </a:p>
          <a:p>
            <a:r>
              <a:rPr lang="en-US" dirty="0"/>
              <a:t>Prevention is to distrust all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Cookies with list of permissions</a:t>
            </a:r>
          </a:p>
          <a:p>
            <a:pPr lvl="1"/>
            <a:r>
              <a:rPr lang="en-US" dirty="0"/>
              <a:t>Hidden field with </a:t>
            </a:r>
            <a:r>
              <a:rPr lang="en-US" dirty="0" err="1"/>
              <a:t>userId</a:t>
            </a:r>
            <a:r>
              <a:rPr lang="en-US" dirty="0"/>
              <a:t> values</a:t>
            </a:r>
          </a:p>
          <a:p>
            <a:r>
              <a:rPr lang="en-US" dirty="0"/>
              <a:t>Must verity, similar to that of #1, and #5</a:t>
            </a:r>
          </a:p>
        </p:txBody>
      </p:sp>
    </p:spTree>
    <p:extLst>
      <p:ext uri="{BB962C8B-B14F-4D97-AF65-F5344CB8AC3E}">
        <p14:creationId xmlns:p14="http://schemas.microsoft.com/office/powerpoint/2010/main" val="237189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42CB7-D4FC-48A9-98C6-1E701BC5B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OWASP Top 10 - #9 Using Components With Known Vulnerabilities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F3EAC-674A-4376-9BEF-A685ED58B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patching a framework to deal with security issues</a:t>
            </a:r>
          </a:p>
          <a:p>
            <a:r>
              <a:rPr lang="en-US" dirty="0"/>
              <a:t>Not patching third-party </a:t>
            </a:r>
            <a:r>
              <a:rPr lang="en-US" dirty="0" err="1"/>
              <a:t>componeents</a:t>
            </a:r>
            <a:r>
              <a:rPr lang="en-US" dirty="0"/>
              <a:t> with known issues</a:t>
            </a:r>
          </a:p>
          <a:p>
            <a:r>
              <a:rPr lang="en-US" dirty="0"/>
              <a:t>Not patching Windows</a:t>
            </a:r>
          </a:p>
          <a:p>
            <a:r>
              <a:rPr lang="en-US" dirty="0"/>
              <a:t>Not patching ASP.NET</a:t>
            </a:r>
          </a:p>
          <a:p>
            <a:r>
              <a:rPr lang="en-US" dirty="0"/>
              <a:t>Using older FTP software</a:t>
            </a:r>
          </a:p>
          <a:p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52371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9BF70-CE76-40D2-AE01-64C698F05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393D7-6249-4A80-BF5E-CAB4D4652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Who, What, Why?  Adopting a Security Culture</a:t>
            </a:r>
          </a:p>
          <a:p>
            <a:r>
              <a:rPr lang="en-US" dirty="0"/>
              <a:t>SSL &amp; Quick Fixes</a:t>
            </a:r>
          </a:p>
          <a:p>
            <a:r>
              <a:rPr lang="en-US" dirty="0"/>
              <a:t>Overview of OWASP Top 10</a:t>
            </a:r>
          </a:p>
          <a:p>
            <a:r>
              <a:rPr lang="en-US" dirty="0"/>
              <a:t>ASP.NET Specific Examples</a:t>
            </a:r>
          </a:p>
          <a:p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2319400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52910-56B6-4604-A719-5D5E49DFD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OWASP Top 10 - #10 Insufficient Logging &amp;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65B14-9096-4E4B-BE15-C68DF549C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Logging is great, but what do you do with it?</a:t>
            </a:r>
          </a:p>
          <a:p>
            <a:r>
              <a:rPr lang="en-US" dirty="0"/>
              <a:t>Monitoring/Alerting is often overlooked, until it is a problem</a:t>
            </a:r>
          </a:p>
          <a:p>
            <a:r>
              <a:rPr lang="en-US" dirty="0"/>
              <a:t>Activity logging should be repeatable/detailed for high-risk transactions.  (Delete,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Establish a response protocol</a:t>
            </a:r>
          </a:p>
        </p:txBody>
      </p:sp>
    </p:spTree>
    <p:extLst>
      <p:ext uri="{BB962C8B-B14F-4D97-AF65-F5344CB8AC3E}">
        <p14:creationId xmlns:p14="http://schemas.microsoft.com/office/powerpoint/2010/main" val="195414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952B5-B99A-4D67-B6A1-2B4ACA6BE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ASP.NET Core Specifics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2E628-8E78-43CC-874A-E97A38C1F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patching &amp; SDK Versions</a:t>
            </a:r>
          </a:p>
          <a:p>
            <a:r>
              <a:rPr lang="en-US" dirty="0"/>
              <a:t>LTS &amp; Current Support</a:t>
            </a:r>
          </a:p>
          <a:p>
            <a:r>
              <a:rPr lang="en-US" dirty="0"/>
              <a:t>Don’t trust that the </a:t>
            </a:r>
            <a:r>
              <a:rPr lang="en-US"/>
              <a:t>OS Updates!</a:t>
            </a:r>
          </a:p>
        </p:txBody>
      </p:sp>
    </p:spTree>
    <p:extLst>
      <p:ext uri="{BB962C8B-B14F-4D97-AF65-F5344CB8AC3E}">
        <p14:creationId xmlns:p14="http://schemas.microsoft.com/office/powerpoint/2010/main" val="4135752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5D7E1-9F6B-4379-A46F-C88892065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Third-Party Stuff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5FF64-ED42-46C8-8D0B-A6A4A6B5C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they follow these practices?</a:t>
            </a:r>
          </a:p>
          <a:p>
            <a:r>
              <a:rPr lang="en-US" dirty="0"/>
              <a:t>Just because you can’t see it, doesn’t mean it isn’t there</a:t>
            </a:r>
          </a:p>
          <a:p>
            <a:r>
              <a:rPr lang="en-US" dirty="0"/>
              <a:t>Could be ANY third-party library you are using</a:t>
            </a:r>
          </a:p>
          <a:p>
            <a:r>
              <a:rPr lang="en-US" dirty="0"/>
              <a:t>Review &amp; Patching notifications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72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82322-6B85-4695-B6F3-09659C006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F7666-EF04-46B9-B410-F73AC0AAD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Microsoft GDPR Recommendations: </a:t>
            </a:r>
            <a:r>
              <a:rPr lang="en-US" dirty="0">
                <a:hlinkClick r:id="rId2"/>
              </a:rPr>
              <a:t>https://www.microsoft.com/en-us/TrustCenter/Privacy/gdpr/readiness</a:t>
            </a:r>
            <a:r>
              <a:rPr lang="en-US" dirty="0"/>
              <a:t> </a:t>
            </a:r>
          </a:p>
          <a:p>
            <a:r>
              <a:rPr lang="en-US" dirty="0"/>
              <a:t>OWASP Top 10 2017: </a:t>
            </a:r>
            <a:r>
              <a:rPr lang="en-US" dirty="0">
                <a:hlinkClick r:id="rId3"/>
              </a:rPr>
              <a:t>https://www.owasp.org/images/7/72/OWASP_Top_10-2017_%28en%29.pdf.</a:t>
            </a:r>
            <a:r>
              <a:rPr lang="en-US">
                <a:hlinkClick r:id="rId3"/>
              </a:rPr>
              <a:t>pdf</a:t>
            </a: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702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0B704-9A65-4F4F-B39F-A84FAEB7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Get Caught With Your Guard Down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DA1694A-FBFB-4BFC-B0F3-55B8E7F2FE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29786" y="1409522"/>
            <a:ext cx="945902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044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F4658-AD6B-4B81-9D26-1E034441D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Principles of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FBF40-2404-4E37-9034-F7BF09DB2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– Not just a set of protocols, but a mindset</a:t>
            </a:r>
          </a:p>
          <a:p>
            <a:r>
              <a:rPr lang="en-US" dirty="0"/>
              <a:t>Privacy – True privacy, and trust</a:t>
            </a:r>
          </a:p>
          <a:p>
            <a:r>
              <a:rPr lang="en-US" dirty="0"/>
              <a:t>Compliance – Compliance by design, not because of “incident”</a:t>
            </a:r>
          </a:p>
          <a:p>
            <a:r>
              <a:rPr lang="en-US" dirty="0"/>
              <a:t>Transparency – If something happens, be transparent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89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A6516-B2C1-4562-B440-B4925788F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Considerations?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A5D56-916C-40EB-ABE5-4E9C2F1C1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HIPPA – Medical Information</a:t>
            </a:r>
          </a:p>
          <a:p>
            <a:pPr lvl="1"/>
            <a:r>
              <a:rPr lang="en-US" dirty="0"/>
              <a:t>Need to Know</a:t>
            </a:r>
          </a:p>
          <a:p>
            <a:pPr lvl="1"/>
            <a:r>
              <a:rPr lang="en-US" dirty="0"/>
              <a:t>Environment Hardening Requirements</a:t>
            </a:r>
          </a:p>
          <a:p>
            <a:pPr lvl="1"/>
            <a:r>
              <a:rPr lang="en-US" dirty="0"/>
              <a:t>Audit/Access Logging</a:t>
            </a:r>
          </a:p>
          <a:p>
            <a:r>
              <a:rPr lang="en-US" dirty="0"/>
              <a:t>PCI-DSS – Credit Card/Payment Information</a:t>
            </a:r>
          </a:p>
          <a:p>
            <a:pPr lvl="1"/>
            <a:r>
              <a:rPr lang="en-US" dirty="0"/>
              <a:t>Encryption</a:t>
            </a:r>
          </a:p>
          <a:p>
            <a:pPr lvl="1"/>
            <a:r>
              <a:rPr lang="en-US" dirty="0"/>
              <a:t>Limitation of Storage</a:t>
            </a:r>
          </a:p>
          <a:p>
            <a:r>
              <a:rPr lang="en-US" dirty="0"/>
              <a:t>GDPR – EU Data Protection</a:t>
            </a:r>
          </a:p>
          <a:p>
            <a:pPr lvl="1"/>
            <a:r>
              <a:rPr lang="en-US" dirty="0"/>
              <a:t>Extract Requirements</a:t>
            </a:r>
          </a:p>
          <a:p>
            <a:pPr lvl="1"/>
            <a:r>
              <a:rPr lang="en-US" dirty="0"/>
              <a:t>“Disappear” Requirements</a:t>
            </a:r>
          </a:p>
          <a:p>
            <a:pPr lvl="1"/>
            <a:r>
              <a:rPr lang="en-US" dirty="0"/>
              <a:t>Explicit Consent</a:t>
            </a:r>
          </a:p>
        </p:txBody>
      </p:sp>
    </p:spTree>
    <p:extLst>
      <p:ext uri="{BB962C8B-B14F-4D97-AF65-F5344CB8AC3E}">
        <p14:creationId xmlns:p14="http://schemas.microsoft.com/office/powerpoint/2010/main" val="291735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308D5-3AE6-4833-9177-4AAF5F4C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SSL or Not SSL: It Isn’t a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B15A8-B40B-4F48-985D-476539DA9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SSL is now the “default” not an optional item</a:t>
            </a:r>
          </a:p>
          <a:p>
            <a:r>
              <a:rPr lang="en-US" dirty="0"/>
              <a:t>SEO performance is impacted</a:t>
            </a:r>
          </a:p>
          <a:p>
            <a:r>
              <a:rPr lang="en-US" dirty="0"/>
              <a:t>Regardless of login, privacy or otherwise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4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5DB8A5-E6E6-4C65-89E1-45E48E60A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29" y="365125"/>
            <a:ext cx="10609089" cy="1325563"/>
          </a:xfrm>
        </p:spPr>
        <p:txBody>
          <a:bodyPr/>
          <a:lstStyle/>
          <a:p>
            <a:r>
              <a:rPr lang="en-US" dirty="0"/>
              <a:t>But Really, Do I?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B3CD6B8-468B-49DF-86A2-5AE295189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9" y="1825625"/>
            <a:ext cx="10609089" cy="4351338"/>
          </a:xfrm>
        </p:spPr>
        <p:txBody>
          <a:bodyPr/>
          <a:lstStyle/>
          <a:p>
            <a:r>
              <a:rPr lang="en-US" dirty="0"/>
              <a:t>Messaging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Trust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9C997A-6E1F-4146-ADBA-3CE866C4A0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4058" y="2430801"/>
            <a:ext cx="5457825" cy="7429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FC163DF-172F-4C35-AB20-8043CD5595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3545" y="3906669"/>
            <a:ext cx="603885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36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0249A-154A-4AD2-84E0-3F0F946F1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Installation Alone Isn’t Enough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B3AC4-F9FE-4BE5-86D6-30C647BE3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Hard external URL links may no longer work properly, harming site traffic and SEO. </a:t>
            </a:r>
          </a:p>
          <a:p>
            <a:pPr lvl="0"/>
            <a:r>
              <a:rPr lang="en-US" dirty="0"/>
              <a:t>Site visitors might see “mixed content” – both secure and unsecure.</a:t>
            </a:r>
          </a:p>
          <a:p>
            <a:pPr lvl="0"/>
            <a:r>
              <a:rPr lang="en-US" dirty="0"/>
              <a:t>Users attempting to access sites from more secure and corporate networks may be unable to do so because of firewall security rules. </a:t>
            </a:r>
          </a:p>
          <a:p>
            <a:pPr lvl="0"/>
            <a:r>
              <a:rPr lang="en-US" dirty="0"/>
              <a:t>SEO asset value within search engine indexing may be damaged or lost. </a:t>
            </a:r>
          </a:p>
          <a:p>
            <a:pPr lvl="0"/>
            <a:r>
              <a:rPr lang="en-US" dirty="0"/>
              <a:t>If your home page indicates SSL security, but not all pages or page elements are secured, the mismatch can create corporate liability.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93335"/>
      </p:ext>
    </p:extLst>
  </p:cSld>
  <p:clrMapOvr>
    <a:masterClrMapping/>
  </p:clrMapOvr>
</p:sld>
</file>

<file path=ppt/theme/theme1.xml><?xml version="1.0" encoding="utf-8"?>
<a:theme xmlns:a="http://schemas.openxmlformats.org/drawingml/2006/main" name="Mitchel Sellers Presentation Template">
  <a:themeElements>
    <a:clrScheme name="Custom 3">
      <a:dk1>
        <a:srgbClr val="0072C5"/>
      </a:dk1>
      <a:lt1>
        <a:srgbClr val="FFFFFF"/>
      </a:lt1>
      <a:dk2>
        <a:srgbClr val="005492"/>
      </a:dk2>
      <a:lt2>
        <a:srgbClr val="E7E6E6"/>
      </a:lt2>
      <a:accent1>
        <a:srgbClr val="7BB701"/>
      </a:accent1>
      <a:accent2>
        <a:srgbClr val="FFAA4C"/>
      </a:accent2>
      <a:accent3>
        <a:srgbClr val="A5A5A5"/>
      </a:accent3>
      <a:accent4>
        <a:srgbClr val="5E11BF"/>
      </a:accent4>
      <a:accent5>
        <a:srgbClr val="5B9BD5"/>
      </a:accent5>
      <a:accent6>
        <a:srgbClr val="B0A380"/>
      </a:accent6>
      <a:hlink>
        <a:srgbClr val="FEFFFF"/>
      </a:hlink>
      <a:folHlink>
        <a:srgbClr val="FFAA4C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tchel Sellers Presentation Template, DRAFT 03" id="{06235167-C239-4D4C-AB6B-5AAC399061A9}" vid="{E8C10765-F00D-C14C-929B-F5D7A963D4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Mitchel Sellers Presentation Template</Template>
  <TotalTime>188</TotalTime>
  <Words>1807</Words>
  <Application>Microsoft Office PowerPoint</Application>
  <PresentationFormat>Widescreen</PresentationFormat>
  <Paragraphs>238</Paragraphs>
  <Slides>33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Segoe UI Light</vt:lpstr>
      <vt:lpstr>Mitchel Sellers Presentation Template</vt:lpstr>
      <vt:lpstr>Website Security</vt:lpstr>
      <vt:lpstr>Who am I?</vt:lpstr>
      <vt:lpstr>Agenda</vt:lpstr>
      <vt:lpstr>Don’t Get Caught With Your Guard Down</vt:lpstr>
      <vt:lpstr>Complete Principles of Security</vt:lpstr>
      <vt:lpstr>Legal Considerations?</vt:lpstr>
      <vt:lpstr>To SSL or Not SSL: It Isn’t a Question</vt:lpstr>
      <vt:lpstr>But Really, Do I?</vt:lpstr>
      <vt:lpstr>Installation Alone Isn’t Enough</vt:lpstr>
      <vt:lpstr>Best Practices for SSL Implementation</vt:lpstr>
      <vt:lpstr>Simple Fix: HSTS</vt:lpstr>
      <vt:lpstr>Simple Fix: Content Types</vt:lpstr>
      <vt:lpstr>Simple Fix: Cross Site Scripting</vt:lpstr>
      <vt:lpstr>Simple Fix: Prevent Iframing</vt:lpstr>
      <vt:lpstr>Simple Fix: Remove Powered By</vt:lpstr>
      <vt:lpstr>Example Config With All Simple Fixes</vt:lpstr>
      <vt:lpstr>Taking it Further: Content Security Policy</vt:lpstr>
      <vt:lpstr>Beyond Configuration: OWASP Top 10</vt:lpstr>
      <vt:lpstr>OWASP Top 10 - #1 Injection</vt:lpstr>
      <vt:lpstr>Consider this</vt:lpstr>
      <vt:lpstr>OWASP Top 10 - #2 Broken Authentication</vt:lpstr>
      <vt:lpstr>OWASP Top 10 - #2 (ASP.NET Notes)</vt:lpstr>
      <vt:lpstr>OWASP Top 10 - #3 Sensitive Data Exposure</vt:lpstr>
      <vt:lpstr>OWASP Top 10 - #4 XML External Entities</vt:lpstr>
      <vt:lpstr>OWASP Top 10 - #5 Broken Access Control</vt:lpstr>
      <vt:lpstr>OWASP Top 10 - #6 Security Misconfiguration</vt:lpstr>
      <vt:lpstr>OWASP Top 10 - #7 Cross-Site Scripting</vt:lpstr>
      <vt:lpstr>OWASP Top 10 - #8 Insecure Deserialization</vt:lpstr>
      <vt:lpstr>OWASP Top 10 - #9 Using Components With Known Vulnerabilities</vt:lpstr>
      <vt:lpstr>OWASP Top 10 - #10 Insufficient Logging &amp; Monitoring</vt:lpstr>
      <vt:lpstr>ASP.NET Core Specifics</vt:lpstr>
      <vt:lpstr>Third-Party Stuff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Website Security for Developers</dc:title>
  <dc:creator>Mitchel Sellers</dc:creator>
  <cp:lastModifiedBy>Mitchel Sellers</cp:lastModifiedBy>
  <cp:revision>11</cp:revision>
  <dcterms:created xsi:type="dcterms:W3CDTF">2018-02-06T21:47:19Z</dcterms:created>
  <dcterms:modified xsi:type="dcterms:W3CDTF">2019-08-20T05:07:12Z</dcterms:modified>
</cp:coreProperties>
</file>