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6997" r:id="rId2"/>
    <p:sldId id="7043" r:id="rId3"/>
    <p:sldId id="7058" r:id="rId4"/>
    <p:sldId id="257" r:id="rId5"/>
    <p:sldId id="7059" r:id="rId6"/>
    <p:sldId id="7062" r:id="rId7"/>
    <p:sldId id="7060" r:id="rId8"/>
    <p:sldId id="7061" r:id="rId9"/>
    <p:sldId id="7063" r:id="rId10"/>
    <p:sldId id="7064" r:id="rId11"/>
    <p:sldId id="7065" r:id="rId12"/>
    <p:sldId id="7066" r:id="rId13"/>
    <p:sldId id="7067" r:id="rId14"/>
    <p:sldId id="7068" r:id="rId15"/>
    <p:sldId id="7069" r:id="rId16"/>
    <p:sldId id="7073" r:id="rId17"/>
    <p:sldId id="7070" r:id="rId18"/>
    <p:sldId id="7074" r:id="rId19"/>
    <p:sldId id="7072" r:id="rId20"/>
    <p:sldId id="70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6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FD662-FC08-40B9-A043-42D3811619F6}"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3C850-16F6-471E-B8C3-CC65B9C784B5}" type="slidenum">
              <a:rPr lang="en-US" smtClean="0"/>
              <a:t>‹#›</a:t>
            </a:fld>
            <a:endParaRPr lang="en-US"/>
          </a:p>
        </p:txBody>
      </p:sp>
    </p:spTree>
    <p:extLst>
      <p:ext uri="{BB962C8B-B14F-4D97-AF65-F5344CB8AC3E}">
        <p14:creationId xmlns:p14="http://schemas.microsoft.com/office/powerpoint/2010/main" val="67125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066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13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026B-F194-DC3E-0DD0-057FEBFCB3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BC785D-B778-E372-4D01-77473909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0E4E2B-E4A6-A743-1920-91C98C643CA7}"/>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5" name="Footer Placeholder 4">
            <a:extLst>
              <a:ext uri="{FF2B5EF4-FFF2-40B4-BE49-F238E27FC236}">
                <a16:creationId xmlns:a16="http://schemas.microsoft.com/office/drawing/2014/main" id="{0CFC2F85-61EA-A31B-D5C3-00DE851A9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A660E-1C82-D59F-7FFD-2704A26FE528}"/>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414456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F8D2-0BC8-7E6F-A66B-C560786CF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525D9-D89A-308E-CCE6-B4EE5C55B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520CD-D72C-8325-D1FC-64A8BA5057BB}"/>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5" name="Footer Placeholder 4">
            <a:extLst>
              <a:ext uri="{FF2B5EF4-FFF2-40B4-BE49-F238E27FC236}">
                <a16:creationId xmlns:a16="http://schemas.microsoft.com/office/drawing/2014/main" id="{26EEEEDD-03C0-62F8-45CA-58D31EFA7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07CB8-0CFC-BC53-0AB8-AC021B2782A3}"/>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358376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1F630-59B9-7093-5BFA-9B0A53D94B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F6C995-07B4-6E4A-6DA3-5A0282E94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F7926-A84F-74D9-4691-5AF05D885F96}"/>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5" name="Footer Placeholder 4">
            <a:extLst>
              <a:ext uri="{FF2B5EF4-FFF2-40B4-BE49-F238E27FC236}">
                <a16:creationId xmlns:a16="http://schemas.microsoft.com/office/drawing/2014/main" id="{3432550C-860A-0C24-83C6-13FC475BB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1C45E-84A7-615B-08DC-224EAB1E226D}"/>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24142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7_Cover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20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B782-4D63-1410-08CA-DFB38A2D3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A90A6-89F0-79F8-8DA5-C7EADB0EE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25D3-1B80-FB0E-2803-CB1BA9CCB615}"/>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5" name="Footer Placeholder 4">
            <a:extLst>
              <a:ext uri="{FF2B5EF4-FFF2-40B4-BE49-F238E27FC236}">
                <a16:creationId xmlns:a16="http://schemas.microsoft.com/office/drawing/2014/main" id="{5F843994-00D9-A634-02F2-B6873B6D6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DF45E-F096-8506-EB63-02F876D26AC3}"/>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199305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E6E9-EC97-B18C-E5A1-898635D2E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E9D46-68DE-984E-2E48-BC2EF597FB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1CAA4-C229-C104-ECD0-1A0FC7DB99CA}"/>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5" name="Footer Placeholder 4">
            <a:extLst>
              <a:ext uri="{FF2B5EF4-FFF2-40B4-BE49-F238E27FC236}">
                <a16:creationId xmlns:a16="http://schemas.microsoft.com/office/drawing/2014/main" id="{A17B2864-A28D-A5F8-5DB6-5233542F3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5B333-4FC2-CF7A-82B8-34FA68933B9A}"/>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318630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EF92-9965-10DB-7DE1-45B36D509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8728D-1EF8-5FD0-9433-BB8516032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947572-CEA6-32B1-2659-5A36B2DF0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AD2F9F-EB86-E7DC-4710-15A08F790AB0}"/>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6" name="Footer Placeholder 5">
            <a:extLst>
              <a:ext uri="{FF2B5EF4-FFF2-40B4-BE49-F238E27FC236}">
                <a16:creationId xmlns:a16="http://schemas.microsoft.com/office/drawing/2014/main" id="{6DF83E2B-7988-4FBB-8A05-C1AFAF023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CB5E-1107-0F5F-9391-3E595CD019D7}"/>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361459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2ED0-A182-CF7D-0C94-85CA82521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0F2BB2-B641-98EC-CAD9-93402A36E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EBAA5A-2DBF-F886-0F96-ED375D281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4CB5DC-4FBC-80E4-2562-A681BDBF2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AFAF5D-E885-A33A-BF47-02F16BE0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831E9-11A8-EC97-5780-518182EFA0E8}"/>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8" name="Footer Placeholder 7">
            <a:extLst>
              <a:ext uri="{FF2B5EF4-FFF2-40B4-BE49-F238E27FC236}">
                <a16:creationId xmlns:a16="http://schemas.microsoft.com/office/drawing/2014/main" id="{B050B33C-CFB2-1411-7739-33AED4E9C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9B077-4197-10E0-3843-EE1EF5BBE1B4}"/>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376989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DBCB-6B1B-147E-890E-A4C4168699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114EF-F2E4-DF78-674D-DFC0B912FACC}"/>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4" name="Footer Placeholder 3">
            <a:extLst>
              <a:ext uri="{FF2B5EF4-FFF2-40B4-BE49-F238E27FC236}">
                <a16:creationId xmlns:a16="http://schemas.microsoft.com/office/drawing/2014/main" id="{522E90DE-E986-92F5-C48E-6F684A821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A8D3BA-E814-E26C-A54B-D465025997EE}"/>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193533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56F84-C059-F8E4-5456-392B8AEB95B3}"/>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3" name="Footer Placeholder 2">
            <a:extLst>
              <a:ext uri="{FF2B5EF4-FFF2-40B4-BE49-F238E27FC236}">
                <a16:creationId xmlns:a16="http://schemas.microsoft.com/office/drawing/2014/main" id="{C23FD7AE-C5D8-8A74-B84F-14CE8926E5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12AD83-04B8-F2BF-C3AF-B711C8667C5F}"/>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257420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E85B-AEC7-D3C2-D1DE-F883536F1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F01C4-1889-870C-1CE9-24C75F957B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40232-0DC3-A32F-5770-65A84CF28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54E4A-D3D5-CC3F-B5DD-F94B701703B8}"/>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6" name="Footer Placeholder 5">
            <a:extLst>
              <a:ext uri="{FF2B5EF4-FFF2-40B4-BE49-F238E27FC236}">
                <a16:creationId xmlns:a16="http://schemas.microsoft.com/office/drawing/2014/main" id="{5357BD62-230D-E996-630A-55482F6DF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F17A2-2E83-75CD-ABEF-E90CA899D630}"/>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333212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A911-3FF4-A8A1-2552-57D3307AB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E7D9E9-1129-D140-AA0A-1355C259C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493615-AC6E-28E8-DC86-DC8B69103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DCB5C-20C2-9892-94EF-C98E29E41876}"/>
              </a:ext>
            </a:extLst>
          </p:cNvPr>
          <p:cNvSpPr>
            <a:spLocks noGrp="1"/>
          </p:cNvSpPr>
          <p:nvPr>
            <p:ph type="dt" sz="half" idx="10"/>
          </p:nvPr>
        </p:nvSpPr>
        <p:spPr/>
        <p:txBody>
          <a:bodyPr/>
          <a:lstStyle/>
          <a:p>
            <a:fld id="{FF2F77AC-B916-4A77-A729-F30D80F26E03}" type="datetimeFigureOut">
              <a:rPr lang="en-US" smtClean="0"/>
              <a:t>11/7/2024</a:t>
            </a:fld>
            <a:endParaRPr lang="en-US"/>
          </a:p>
        </p:txBody>
      </p:sp>
      <p:sp>
        <p:nvSpPr>
          <p:cNvPr id="6" name="Footer Placeholder 5">
            <a:extLst>
              <a:ext uri="{FF2B5EF4-FFF2-40B4-BE49-F238E27FC236}">
                <a16:creationId xmlns:a16="http://schemas.microsoft.com/office/drawing/2014/main" id="{91761938-4443-0094-38C6-492EE84F9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F70DC-2C4E-23C5-EE88-AE6618D63CFD}"/>
              </a:ext>
            </a:extLst>
          </p:cNvPr>
          <p:cNvSpPr>
            <a:spLocks noGrp="1"/>
          </p:cNvSpPr>
          <p:nvPr>
            <p:ph type="sldNum" sz="quarter" idx="12"/>
          </p:nvPr>
        </p:nvSpPr>
        <p:spPr/>
        <p:txBody>
          <a:bodyPr/>
          <a:lstStyle/>
          <a:p>
            <a:fld id="{86B6E2C8-EC75-497B-9B3D-52A1E04E8FA2}" type="slidenum">
              <a:rPr lang="en-US" smtClean="0"/>
              <a:t>‹#›</a:t>
            </a:fld>
            <a:endParaRPr lang="en-US"/>
          </a:p>
        </p:txBody>
      </p:sp>
    </p:spTree>
    <p:extLst>
      <p:ext uri="{BB962C8B-B14F-4D97-AF65-F5344CB8AC3E}">
        <p14:creationId xmlns:p14="http://schemas.microsoft.com/office/powerpoint/2010/main" val="260582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63CBF-5BD3-CBCB-8763-BAEFA7F37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30287-7877-DF5A-BBF8-A66CCAC53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B8A43-EDCB-59E5-28B5-7A31FBE2B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2F77AC-B916-4A77-A729-F30D80F26E03}" type="datetimeFigureOut">
              <a:rPr lang="en-US" smtClean="0"/>
              <a:t>11/7/2024</a:t>
            </a:fld>
            <a:endParaRPr lang="en-US"/>
          </a:p>
        </p:txBody>
      </p:sp>
      <p:sp>
        <p:nvSpPr>
          <p:cNvPr id="5" name="Footer Placeholder 4">
            <a:extLst>
              <a:ext uri="{FF2B5EF4-FFF2-40B4-BE49-F238E27FC236}">
                <a16:creationId xmlns:a16="http://schemas.microsoft.com/office/drawing/2014/main" id="{85EB9E12-A06F-7FA1-7E03-966A883CD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F8B46F-9FCC-6210-1E2F-37BBBFBC1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B6E2C8-EC75-497B-9B3D-52A1E04E8FA2}" type="slidenum">
              <a:rPr lang="en-US" smtClean="0"/>
              <a:t>‹#›</a:t>
            </a:fld>
            <a:endParaRPr lang="en-US"/>
          </a:p>
        </p:txBody>
      </p:sp>
    </p:spTree>
    <p:extLst>
      <p:ext uri="{BB962C8B-B14F-4D97-AF65-F5344CB8AC3E}">
        <p14:creationId xmlns:p14="http://schemas.microsoft.com/office/powerpoint/2010/main" val="4822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azure.microsoft.com/en-us/products/ai-servi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936627A-6226-EB3B-4F12-4F69F04DFC14}"/>
              </a:ext>
            </a:extLst>
          </p:cNvPr>
          <p:cNvSpPr/>
          <p:nvPr/>
        </p:nvSpPr>
        <p:spPr>
          <a:xfrm>
            <a:off x="0" y="0"/>
            <a:ext cx="12192000" cy="6874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BE245E-0E0A-7F85-35EA-926E2DC6CD68}"/>
              </a:ext>
            </a:extLst>
          </p:cNvPr>
          <p:cNvPicPr>
            <a:picLocks noChangeAspect="1"/>
          </p:cNvPicPr>
          <p:nvPr/>
        </p:nvPicPr>
        <p:blipFill>
          <a:blip r:embed="rId2"/>
          <a:srcRect b="15041"/>
          <a:stretch>
            <a:fillRect/>
          </a:stretch>
        </p:blipFill>
        <p:spPr>
          <a:xfrm>
            <a:off x="1" y="1"/>
            <a:ext cx="12191998" cy="6890659"/>
          </a:xfrm>
          <a:custGeom>
            <a:avLst/>
            <a:gdLst>
              <a:gd name="connsiteX0" fmla="*/ 0 w 12191998"/>
              <a:gd name="connsiteY0" fmla="*/ 0 h 6890659"/>
              <a:gd name="connsiteX1" fmla="*/ 2828784 w 12191998"/>
              <a:gd name="connsiteY1" fmla="*/ 0 h 6890659"/>
              <a:gd name="connsiteX2" fmla="*/ 3064396 w 12191998"/>
              <a:gd name="connsiteY2" fmla="*/ 56497 h 6890659"/>
              <a:gd name="connsiteX3" fmla="*/ 3346883 w 12191998"/>
              <a:gd name="connsiteY3" fmla="*/ 138582 h 6890659"/>
              <a:gd name="connsiteX4" fmla="*/ 3456562 w 12191998"/>
              <a:gd name="connsiteY4" fmla="*/ 175513 h 6890659"/>
              <a:gd name="connsiteX5" fmla="*/ 3570522 w 12191998"/>
              <a:gd name="connsiteY5" fmla="*/ 225185 h 6890659"/>
              <a:gd name="connsiteX6" fmla="*/ 11131099 w 12191998"/>
              <a:gd name="connsiteY6" fmla="*/ 4146312 h 6890659"/>
              <a:gd name="connsiteX7" fmla="*/ 11872127 w 12191998"/>
              <a:gd name="connsiteY7" fmla="*/ 4135896 h 6890659"/>
              <a:gd name="connsiteX8" fmla="*/ 12191998 w 12191998"/>
              <a:gd name="connsiteY8" fmla="*/ 4100100 h 6890659"/>
              <a:gd name="connsiteX9" fmla="*/ 12191998 w 12191998"/>
              <a:gd name="connsiteY9" fmla="*/ 6890659 h 6890659"/>
              <a:gd name="connsiteX10" fmla="*/ 0 w 12191998"/>
              <a:gd name="connsiteY10" fmla="*/ 6890659 h 68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6890659">
                <a:moveTo>
                  <a:pt x="0" y="0"/>
                </a:moveTo>
                <a:lnTo>
                  <a:pt x="2828784" y="0"/>
                </a:lnTo>
                <a:lnTo>
                  <a:pt x="3064396" y="56497"/>
                </a:lnTo>
                <a:cubicBezTo>
                  <a:pt x="3160254" y="82141"/>
                  <a:pt x="3254376" y="109547"/>
                  <a:pt x="3346883" y="138582"/>
                </a:cubicBezTo>
                <a:lnTo>
                  <a:pt x="3456562" y="175513"/>
                </a:lnTo>
                <a:lnTo>
                  <a:pt x="3570522" y="225185"/>
                </a:lnTo>
                <a:cubicBezTo>
                  <a:pt x="6338087" y="1496186"/>
                  <a:pt x="7738543" y="3989912"/>
                  <a:pt x="11131099" y="4146312"/>
                </a:cubicBezTo>
                <a:cubicBezTo>
                  <a:pt x="11391065" y="4158297"/>
                  <a:pt x="11637753" y="4154333"/>
                  <a:pt x="11872127" y="4135896"/>
                </a:cubicBezTo>
                <a:lnTo>
                  <a:pt x="12191998" y="4100100"/>
                </a:lnTo>
                <a:lnTo>
                  <a:pt x="12191998" y="6890659"/>
                </a:lnTo>
                <a:lnTo>
                  <a:pt x="0" y="6890659"/>
                </a:lnTo>
                <a:close/>
              </a:path>
            </a:pathLst>
          </a:custGeom>
        </p:spPr>
      </p:pic>
      <p:sp>
        <p:nvSpPr>
          <p:cNvPr id="18" name="Freeform 17">
            <a:extLst>
              <a:ext uri="{FF2B5EF4-FFF2-40B4-BE49-F238E27FC236}">
                <a16:creationId xmlns:a16="http://schemas.microsoft.com/office/drawing/2014/main" id="{2F52F600-2E10-CBA2-C279-F4840E7715A0}"/>
              </a:ext>
            </a:extLst>
          </p:cNvPr>
          <p:cNvSpPr/>
          <p:nvPr/>
        </p:nvSpPr>
        <p:spPr>
          <a:xfrm>
            <a:off x="3456563" y="60672"/>
            <a:ext cx="8751766" cy="3958780"/>
          </a:xfrm>
          <a:custGeom>
            <a:avLst/>
            <a:gdLst>
              <a:gd name="connsiteX0" fmla="*/ 0 w 6551578"/>
              <a:gd name="connsiteY0" fmla="*/ 0 h 2969085"/>
              <a:gd name="connsiteX1" fmla="*/ 122329 w 6551578"/>
              <a:gd name="connsiteY1" fmla="*/ 40995 h 2969085"/>
              <a:gd name="connsiteX2" fmla="*/ 5473674 w 6551578"/>
              <a:gd name="connsiteY2" fmla="*/ 2483803 h 2969085"/>
              <a:gd name="connsiteX3" fmla="*/ 6408050 w 6551578"/>
              <a:gd name="connsiteY3" fmla="*/ 2369435 h 2969085"/>
              <a:gd name="connsiteX4" fmla="*/ 6551578 w 6551578"/>
              <a:gd name="connsiteY4" fmla="*/ 2324110 h 2969085"/>
              <a:gd name="connsiteX5" fmla="*/ 6551578 w 6551578"/>
              <a:gd name="connsiteY5" fmla="*/ 2929489 h 2969085"/>
              <a:gd name="connsiteX6" fmla="*/ 6311675 w 6551578"/>
              <a:gd name="connsiteY6" fmla="*/ 2956209 h 2969085"/>
              <a:gd name="connsiteX7" fmla="*/ 5755904 w 6551578"/>
              <a:gd name="connsiteY7" fmla="*/ 2963984 h 2969085"/>
              <a:gd name="connsiteX8" fmla="*/ 85470 w 6551578"/>
              <a:gd name="connsiteY8" fmla="*/ 37077 h 2969085"/>
              <a:gd name="connsiteX9" fmla="*/ 0 w 6551578"/>
              <a:gd name="connsiteY9" fmla="*/ 0 h 29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1578" h="2969085">
                <a:moveTo>
                  <a:pt x="0" y="0"/>
                </a:moveTo>
                <a:lnTo>
                  <a:pt x="122329" y="40995"/>
                </a:lnTo>
                <a:cubicBezTo>
                  <a:pt x="2133573" y="761052"/>
                  <a:pt x="3131893" y="2483803"/>
                  <a:pt x="5473674" y="2483803"/>
                </a:cubicBezTo>
                <a:cubicBezTo>
                  <a:pt x="5820604" y="2483803"/>
                  <a:pt x="6130230" y="2443147"/>
                  <a:pt x="6408050" y="2369435"/>
                </a:cubicBezTo>
                <a:lnTo>
                  <a:pt x="6551578" y="2324110"/>
                </a:lnTo>
                <a:lnTo>
                  <a:pt x="6551578" y="2929489"/>
                </a:lnTo>
                <a:lnTo>
                  <a:pt x="6311675" y="2956209"/>
                </a:lnTo>
                <a:cubicBezTo>
                  <a:pt x="6135894" y="2969971"/>
                  <a:pt x="5950878" y="2972930"/>
                  <a:pt x="5755904" y="2963984"/>
                </a:cubicBezTo>
                <a:cubicBezTo>
                  <a:pt x="3211486" y="2847240"/>
                  <a:pt x="2161144" y="985810"/>
                  <a:pt x="85470" y="37077"/>
                </a:cubicBezTo>
                <a:lnTo>
                  <a:pt x="0" y="0"/>
                </a:lnTo>
                <a:close/>
              </a:path>
            </a:pathLst>
          </a:custGeom>
          <a:solidFill>
            <a:srgbClr val="3FEDD6"/>
          </a:solidFill>
          <a:ln w="360" cap="flat">
            <a:noFill/>
            <a:prstDash val="solid"/>
            <a:miter/>
          </a:ln>
        </p:spPr>
        <p:txBody>
          <a:bodyPr wrap="square" rtlCol="0" anchor="ctr">
            <a:noAutofit/>
          </a:bodyPr>
          <a:lstStyle/>
          <a:p>
            <a:pPr algn="ctr" defTabSz="309563" hangingPunct="0">
              <a:buClrTx/>
            </a:pPr>
            <a:endParaRPr lang="en-US" sz="11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4" name="Freeform 16">
            <a:extLst>
              <a:ext uri="{FF2B5EF4-FFF2-40B4-BE49-F238E27FC236}">
                <a16:creationId xmlns:a16="http://schemas.microsoft.com/office/drawing/2014/main" id="{C4D94816-8D04-B13C-E4DF-4F4B116A9B3E}"/>
              </a:ext>
            </a:extLst>
          </p:cNvPr>
          <p:cNvSpPr/>
          <p:nvPr/>
        </p:nvSpPr>
        <p:spPr>
          <a:xfrm>
            <a:off x="0" y="0"/>
            <a:ext cx="12191999" cy="6890659"/>
          </a:xfrm>
          <a:custGeom>
            <a:avLst/>
            <a:gdLst>
              <a:gd name="connsiteX0" fmla="*/ 0 w 9144000"/>
              <a:gd name="connsiteY0" fmla="*/ 0 h 5143500"/>
              <a:gd name="connsiteX1" fmla="*/ 2121589 w 9144000"/>
              <a:gd name="connsiteY1" fmla="*/ 0 h 5143500"/>
              <a:gd name="connsiteX2" fmla="*/ 2298298 w 9144000"/>
              <a:gd name="connsiteY2" fmla="*/ 42172 h 5143500"/>
              <a:gd name="connsiteX3" fmla="*/ 2510163 w 9144000"/>
              <a:gd name="connsiteY3" fmla="*/ 103444 h 5143500"/>
              <a:gd name="connsiteX4" fmla="*/ 2592422 w 9144000"/>
              <a:gd name="connsiteY4" fmla="*/ 131011 h 5143500"/>
              <a:gd name="connsiteX5" fmla="*/ 2677892 w 9144000"/>
              <a:gd name="connsiteY5" fmla="*/ 168088 h 5143500"/>
              <a:gd name="connsiteX6" fmla="*/ 8348326 w 9144000"/>
              <a:gd name="connsiteY6" fmla="*/ 3094995 h 5143500"/>
              <a:gd name="connsiteX7" fmla="*/ 8904097 w 9144000"/>
              <a:gd name="connsiteY7" fmla="*/ 3087220 h 5143500"/>
              <a:gd name="connsiteX8" fmla="*/ 9144000 w 9144000"/>
              <a:gd name="connsiteY8" fmla="*/ 3060500 h 5143500"/>
              <a:gd name="connsiteX9" fmla="*/ 9144000 w 9144000"/>
              <a:gd name="connsiteY9" fmla="*/ 5143500 h 5143500"/>
              <a:gd name="connsiteX10" fmla="*/ 0 w 9144000"/>
              <a:gd name="connsiteY10" fmla="*/ 5143500 h 5143500"/>
              <a:gd name="connsiteX11" fmla="*/ 0 w 9144000"/>
              <a:gd name="connsiteY11"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3500">
                <a:moveTo>
                  <a:pt x="0" y="0"/>
                </a:moveTo>
                <a:lnTo>
                  <a:pt x="2121589" y="0"/>
                </a:lnTo>
                <a:lnTo>
                  <a:pt x="2298298" y="42172"/>
                </a:lnTo>
                <a:cubicBezTo>
                  <a:pt x="2370191" y="61314"/>
                  <a:pt x="2440783" y="81771"/>
                  <a:pt x="2510163" y="103444"/>
                </a:cubicBezTo>
                <a:lnTo>
                  <a:pt x="2592422" y="131011"/>
                </a:lnTo>
                <a:lnTo>
                  <a:pt x="2677892" y="168088"/>
                </a:lnTo>
                <a:cubicBezTo>
                  <a:pt x="4753566" y="1116821"/>
                  <a:pt x="5803908" y="2978251"/>
                  <a:pt x="8348326" y="3094995"/>
                </a:cubicBezTo>
                <a:cubicBezTo>
                  <a:pt x="8543300" y="3103941"/>
                  <a:pt x="8728316" y="3100982"/>
                  <a:pt x="8904097" y="3087220"/>
                </a:cubicBezTo>
                <a:lnTo>
                  <a:pt x="9144000" y="3060500"/>
                </a:lnTo>
                <a:lnTo>
                  <a:pt x="9144000" y="5143500"/>
                </a:lnTo>
                <a:lnTo>
                  <a:pt x="0" y="5143500"/>
                </a:lnTo>
                <a:lnTo>
                  <a:pt x="0" y="0"/>
                </a:lnTo>
                <a:close/>
              </a:path>
            </a:pathLst>
          </a:custGeom>
          <a:solidFill>
            <a:srgbClr val="2564F8">
              <a:alpha val="90000"/>
            </a:srgbClr>
          </a:solidFill>
          <a:ln w="360" cap="flat">
            <a:noFill/>
            <a:prstDash val="solid"/>
            <a:miter/>
          </a:ln>
        </p:spPr>
        <p:txBody>
          <a:bodyPr wrap="square" rtlCol="0" anchor="ctr">
            <a:noAutofit/>
          </a:bodyPr>
          <a:lstStyle/>
          <a:p>
            <a:pPr marL="0" marR="0" lvl="0" indent="0" algn="ctr" defTabSz="309563" eaLnBrk="1" fontAlgn="auto" latinLnBrk="0" hangingPunct="0">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sysClr val="windowText" lastClr="000000"/>
              </a:solidFill>
              <a:effectLst/>
              <a:uLnTx/>
              <a:uFillTx/>
              <a:latin typeface="Arial" panose="020B0604020202020204" pitchFamily="34" charset="0"/>
              <a:ea typeface="Helvetica Neue"/>
              <a:sym typeface="Helvetica Neue"/>
            </a:endParaRPr>
          </a:p>
        </p:txBody>
      </p:sp>
      <p:pic>
        <p:nvPicPr>
          <p:cNvPr id="20" name="Picture 19" descr="iowa-01">
            <a:extLst>
              <a:ext uri="{FF2B5EF4-FFF2-40B4-BE49-F238E27FC236}">
                <a16:creationId xmlns:a16="http://schemas.microsoft.com/office/drawing/2014/main" id="{6D6CB585-27F1-E229-AF40-A450E59B4E0C}"/>
              </a:ext>
            </a:extLst>
          </p:cNvPr>
          <p:cNvPicPr>
            <a:picLocks noChangeAspect="1"/>
          </p:cNvPicPr>
          <p:nvPr/>
        </p:nvPicPr>
        <p:blipFill>
          <a:blip r:embed="rId3"/>
          <a:stretch>
            <a:fillRect/>
          </a:stretch>
        </p:blipFill>
        <p:spPr>
          <a:xfrm>
            <a:off x="9762311" y="5935955"/>
            <a:ext cx="1988185" cy="560705"/>
          </a:xfrm>
          <a:prstGeom prst="rect">
            <a:avLst/>
          </a:prstGeom>
        </p:spPr>
      </p:pic>
      <p:sp>
        <p:nvSpPr>
          <p:cNvPr id="24" name="Title 1">
            <a:extLst>
              <a:ext uri="{FF2B5EF4-FFF2-40B4-BE49-F238E27FC236}">
                <a16:creationId xmlns:a16="http://schemas.microsoft.com/office/drawing/2014/main" id="{CF03242F-9099-FFEA-DD3F-ACEB6D0C545A}"/>
              </a:ext>
            </a:extLst>
          </p:cNvPr>
          <p:cNvSpPr txBox="1">
            <a:spLocks/>
          </p:cNvSpPr>
          <p:nvPr/>
        </p:nvSpPr>
        <p:spPr>
          <a:xfrm>
            <a:off x="444843" y="2972234"/>
            <a:ext cx="4349895" cy="1077218"/>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n-US" sz="3500" dirty="0">
                <a:latin typeface="Calibri" panose="020F0502020204030204" pitchFamily="34" charset="0"/>
                <a:cs typeface="Calibri" panose="020F0502020204030204" pitchFamily="34" charset="0"/>
              </a:rPr>
              <a:t>Elevate User Generated Content</a:t>
            </a:r>
          </a:p>
        </p:txBody>
      </p:sp>
      <p:sp>
        <p:nvSpPr>
          <p:cNvPr id="25" name="Subtitle 2">
            <a:extLst>
              <a:ext uri="{FF2B5EF4-FFF2-40B4-BE49-F238E27FC236}">
                <a16:creationId xmlns:a16="http://schemas.microsoft.com/office/drawing/2014/main" id="{51EDC956-4413-5D60-5FCB-0A64D4A2B310}"/>
              </a:ext>
            </a:extLst>
          </p:cNvPr>
          <p:cNvSpPr txBox="1">
            <a:spLocks/>
          </p:cNvSpPr>
          <p:nvPr/>
        </p:nvSpPr>
        <p:spPr>
          <a:xfrm>
            <a:off x="444843" y="4302167"/>
            <a:ext cx="6577957" cy="3847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1000"/>
              </a:spcBef>
              <a:spcAft>
                <a:spcPts val="0"/>
              </a:spcAft>
              <a:buClr>
                <a:srgbClr val="181818"/>
              </a:buClr>
              <a:buSzPts val="1200"/>
              <a:buFont typeface="Arial"/>
              <a:buNone/>
              <a:defRPr sz="1200" b="1" i="0" u="none" strike="noStrike" cap="none">
                <a:solidFill>
                  <a:srgbClr val="181818"/>
                </a:solidFill>
                <a:latin typeface="Arial"/>
                <a:ea typeface="Arial"/>
                <a:cs typeface="Arial"/>
                <a:sym typeface="Arial"/>
              </a:defRPr>
            </a:lvl1pPr>
            <a:lvl2pPr marL="914400" marR="0" lvl="1" indent="-292100" algn="l" rtl="0" eaLnBrk="1" hangingPunct="1">
              <a:lnSpc>
                <a:spcPct val="100000"/>
              </a:lnSpc>
              <a:spcBef>
                <a:spcPts val="500"/>
              </a:spcBef>
              <a:spcAft>
                <a:spcPts val="0"/>
              </a:spcAft>
              <a:buClr>
                <a:srgbClr val="181818"/>
              </a:buClr>
              <a:buSzPts val="1000"/>
              <a:buFont typeface="Arial"/>
              <a:buChar char="•"/>
              <a:defRPr sz="1000" b="0" i="0" u="none" strike="noStrike" cap="none">
                <a:solidFill>
                  <a:srgbClr val="181818"/>
                </a:solidFill>
                <a:latin typeface="Arial"/>
                <a:ea typeface="Arial"/>
                <a:cs typeface="Arial"/>
                <a:sym typeface="Arial"/>
              </a:defRPr>
            </a:lvl2pPr>
            <a:lvl3pPr marL="1371600" marR="0" lvl="2" indent="-292100" algn="l" rtl="0" eaLnBrk="1" hangingPunct="1">
              <a:lnSpc>
                <a:spcPct val="100000"/>
              </a:lnSpc>
              <a:spcBef>
                <a:spcPts val="500"/>
              </a:spcBef>
              <a:spcAft>
                <a:spcPts val="0"/>
              </a:spcAft>
              <a:buClr>
                <a:srgbClr val="181818"/>
              </a:buClr>
              <a:buSzPts val="1000"/>
              <a:buFont typeface="Arial"/>
              <a:buChar char="-"/>
              <a:defRPr sz="1000" b="0" i="0" u="none" strike="noStrike" cap="none">
                <a:solidFill>
                  <a:srgbClr val="181818"/>
                </a:solidFill>
                <a:latin typeface="Arial"/>
                <a:ea typeface="Arial"/>
                <a:cs typeface="Arial"/>
                <a:sym typeface="Arial"/>
              </a:defRPr>
            </a:lvl3pPr>
            <a:lvl4pPr marL="1828800" marR="0" lvl="3" indent="-279400" algn="l" rtl="0" eaLnBrk="1" hangingPunct="1">
              <a:lnSpc>
                <a:spcPct val="100000"/>
              </a:lnSpc>
              <a:spcBef>
                <a:spcPts val="500"/>
              </a:spcBef>
              <a:spcAft>
                <a:spcPts val="0"/>
              </a:spcAft>
              <a:buClr>
                <a:srgbClr val="181818"/>
              </a:buClr>
              <a:buSzPts val="800"/>
              <a:buFont typeface="Arial"/>
              <a:buChar char="•"/>
              <a:defRPr sz="800" b="0" i="0" u="none" strike="noStrike" cap="none">
                <a:solidFill>
                  <a:srgbClr val="181818"/>
                </a:solidFill>
                <a:latin typeface="Arial"/>
                <a:ea typeface="Arial"/>
                <a:cs typeface="Arial"/>
                <a:sym typeface="Arial"/>
              </a:defRPr>
            </a:lvl4pPr>
            <a:lvl5pPr marL="2286000" marR="0" lvl="4" indent="-279400" algn="l" rtl="0" eaLnBrk="1" hangingPunct="1">
              <a:lnSpc>
                <a:spcPct val="100000"/>
              </a:lnSpc>
              <a:spcBef>
                <a:spcPts val="500"/>
              </a:spcBef>
              <a:spcAft>
                <a:spcPts val="0"/>
              </a:spcAft>
              <a:buClr>
                <a:srgbClr val="181818"/>
              </a:buClr>
              <a:buSzPts val="800"/>
              <a:buFont typeface="Arial"/>
              <a:buChar char="•"/>
              <a:defRPr sz="800" b="0" i="0" u="none" strike="noStrike" cap="none">
                <a:solidFill>
                  <a:srgbClr val="181818"/>
                </a:solidFill>
                <a:latin typeface="Arial"/>
                <a:ea typeface="Arial"/>
                <a:cs typeface="Arial"/>
                <a:sym typeface="A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pPr>
            <a:r>
              <a:rPr lang="en-US" sz="2500" b="0" dirty="0">
                <a:solidFill>
                  <a:schemeClr val="bg1"/>
                </a:solidFill>
                <a:latin typeface="Calibri" panose="020F0502020204030204" pitchFamily="34" charset="0"/>
                <a:cs typeface="Calibri" panose="020F0502020204030204" pitchFamily="34" charset="0"/>
              </a:rPr>
              <a:t>Using Azure AI Vision, Content Safety and More</a:t>
            </a:r>
          </a:p>
        </p:txBody>
      </p:sp>
      <p:cxnSp>
        <p:nvCxnSpPr>
          <p:cNvPr id="26" name="Straight Connector 25">
            <a:extLst>
              <a:ext uri="{FF2B5EF4-FFF2-40B4-BE49-F238E27FC236}">
                <a16:creationId xmlns:a16="http://schemas.microsoft.com/office/drawing/2014/main" id="{D3F9E2F5-2907-D3ED-629B-324C2A90E3C3}"/>
              </a:ext>
            </a:extLst>
          </p:cNvPr>
          <p:cNvCxnSpPr>
            <a:cxnSpLocks/>
          </p:cNvCxnSpPr>
          <p:nvPr/>
        </p:nvCxnSpPr>
        <p:spPr>
          <a:xfrm>
            <a:off x="444843" y="4175810"/>
            <a:ext cx="3039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98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7550FA-340D-863C-6BC7-CEC14D59BF48}"/>
              </a:ext>
            </a:extLst>
          </p:cNvPr>
          <p:cNvSpPr>
            <a:spLocks noGrp="1"/>
          </p:cNvSpPr>
          <p:nvPr>
            <p:ph type="title"/>
          </p:nvPr>
        </p:nvSpPr>
        <p:spPr>
          <a:xfrm>
            <a:off x="838200" y="365125"/>
            <a:ext cx="5558489" cy="1325563"/>
          </a:xfrm>
        </p:spPr>
        <p:txBody>
          <a:bodyPr>
            <a:normAutofit/>
          </a:bodyPr>
          <a:lstStyle/>
          <a:p>
            <a:r>
              <a:rPr lang="en-US" sz="3700"/>
              <a:t>Problem #1: Inappropriate User Content</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ACD2F8F-0CBF-7F43-C0EC-C85E2606B737}"/>
              </a:ext>
            </a:extLst>
          </p:cNvPr>
          <p:cNvSpPr>
            <a:spLocks noGrp="1"/>
          </p:cNvSpPr>
          <p:nvPr>
            <p:ph idx="1"/>
          </p:nvPr>
        </p:nvSpPr>
        <p:spPr>
          <a:xfrm>
            <a:off x="838200" y="1825625"/>
            <a:ext cx="5558489" cy="4351338"/>
          </a:xfrm>
        </p:spPr>
        <p:txBody>
          <a:bodyPr>
            <a:normAutofit/>
          </a:bodyPr>
          <a:lstStyle/>
          <a:p>
            <a:r>
              <a:rPr lang="en-US" sz="2400"/>
              <a:t>Scenario: You have an application that accepts user generated content, in a conversational manner.  Given the recent political/social climate you have noticed an increase in hate speech and threats of violence.</a:t>
            </a:r>
          </a:p>
          <a:p>
            <a:r>
              <a:rPr lang="en-US" sz="2400"/>
              <a:t>The Goal: To put controls that will either flag, or restrict content if it is of poor quality before it gets out to the world, with solid communication to the end-user.</a:t>
            </a:r>
          </a:p>
          <a:p>
            <a:r>
              <a:rPr lang="en-US" sz="2400"/>
              <a:t>The Solution: Azure Content Safety</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54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CC35-8ED3-871C-7FE8-1FDAE539DE35}"/>
              </a:ext>
            </a:extLst>
          </p:cNvPr>
          <p:cNvSpPr>
            <a:spLocks noGrp="1"/>
          </p:cNvSpPr>
          <p:nvPr>
            <p:ph type="title"/>
          </p:nvPr>
        </p:nvSpPr>
        <p:spPr/>
        <p:txBody>
          <a:bodyPr/>
          <a:lstStyle/>
          <a:p>
            <a:r>
              <a:rPr lang="en-US" dirty="0"/>
              <a:t>Azure Content Safety Concepts</a:t>
            </a:r>
          </a:p>
        </p:txBody>
      </p:sp>
      <p:sp>
        <p:nvSpPr>
          <p:cNvPr id="3" name="Content Placeholder 2">
            <a:extLst>
              <a:ext uri="{FF2B5EF4-FFF2-40B4-BE49-F238E27FC236}">
                <a16:creationId xmlns:a16="http://schemas.microsoft.com/office/drawing/2014/main" id="{6B2FE82A-17E7-38AD-C381-E451A5B58898}"/>
              </a:ext>
            </a:extLst>
          </p:cNvPr>
          <p:cNvSpPr>
            <a:spLocks noGrp="1"/>
          </p:cNvSpPr>
          <p:nvPr>
            <p:ph idx="1"/>
          </p:nvPr>
        </p:nvSpPr>
        <p:spPr/>
        <p:txBody>
          <a:bodyPr>
            <a:normAutofit fontScale="92500" lnSpcReduction="20000"/>
          </a:bodyPr>
          <a:lstStyle/>
          <a:p>
            <a:r>
              <a:rPr lang="en-US" dirty="0"/>
              <a:t>Harm Categories</a:t>
            </a:r>
          </a:p>
          <a:p>
            <a:pPr lvl="1"/>
            <a:r>
              <a:rPr lang="en-US" dirty="0"/>
              <a:t>Hate &amp; Fairness</a:t>
            </a:r>
          </a:p>
          <a:p>
            <a:pPr lvl="2"/>
            <a:r>
              <a:rPr lang="en-US" dirty="0"/>
              <a:t>Hate and fairness harms refer to any content that attacks or uses discriminatory language with reference to a person or identity group based on certain differentiating attributes of these groups</a:t>
            </a:r>
          </a:p>
          <a:p>
            <a:pPr lvl="1"/>
            <a:r>
              <a:rPr lang="en-US" dirty="0"/>
              <a:t>Sexual</a:t>
            </a:r>
          </a:p>
          <a:p>
            <a:pPr lvl="2"/>
            <a:r>
              <a:rPr lang="en-US" dirty="0"/>
              <a:t>Sexual describes language related to anatomical organs and genitals, romantic relationships and sexual acts, acts portrayed in erotic or affectionate terms, including those portrayed as an assault or a forced sexual violent act against one’s will.</a:t>
            </a:r>
          </a:p>
          <a:p>
            <a:pPr lvl="1"/>
            <a:r>
              <a:rPr lang="en-US" dirty="0"/>
              <a:t>Violence</a:t>
            </a:r>
          </a:p>
          <a:p>
            <a:pPr lvl="2"/>
            <a:r>
              <a:rPr lang="en-US" dirty="0"/>
              <a:t>Violence describes language related to physical actions intended to hurt, injure, damage, or kill someone or something; describes weapons, guns, and related entities.</a:t>
            </a:r>
          </a:p>
          <a:p>
            <a:pPr lvl="1"/>
            <a:r>
              <a:rPr lang="en-US" dirty="0"/>
              <a:t>Self-Harm</a:t>
            </a:r>
          </a:p>
          <a:p>
            <a:pPr lvl="2"/>
            <a:r>
              <a:rPr lang="en-US" dirty="0"/>
              <a:t>Self-harm describes language related to physical actions intended to purposely hurt, injure, damage one’s body or kill oneself.</a:t>
            </a:r>
          </a:p>
          <a:p>
            <a:r>
              <a:rPr lang="en-US" dirty="0"/>
              <a:t>Severity 0-7 </a:t>
            </a:r>
          </a:p>
          <a:p>
            <a:pPr lvl="1"/>
            <a:endParaRPr lang="en-US" dirty="0"/>
          </a:p>
        </p:txBody>
      </p:sp>
    </p:spTree>
    <p:extLst>
      <p:ext uri="{BB962C8B-B14F-4D97-AF65-F5344CB8AC3E}">
        <p14:creationId xmlns:p14="http://schemas.microsoft.com/office/powerpoint/2010/main" val="269277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7DCA-84D8-54FC-DC56-590ED8D64CD1}"/>
              </a:ext>
            </a:extLst>
          </p:cNvPr>
          <p:cNvSpPr>
            <a:spLocks noGrp="1"/>
          </p:cNvSpPr>
          <p:nvPr>
            <p:ph type="title"/>
          </p:nvPr>
        </p:nvSpPr>
        <p:spPr/>
        <p:txBody>
          <a:bodyPr/>
          <a:lstStyle/>
          <a:p>
            <a:r>
              <a:rPr lang="en-US" dirty="0"/>
              <a:t>Examples of Hate Levels (0-4)</a:t>
            </a:r>
          </a:p>
        </p:txBody>
      </p:sp>
      <p:pic>
        <p:nvPicPr>
          <p:cNvPr id="5" name="Content Placeholder 4">
            <a:extLst>
              <a:ext uri="{FF2B5EF4-FFF2-40B4-BE49-F238E27FC236}">
                <a16:creationId xmlns:a16="http://schemas.microsoft.com/office/drawing/2014/main" id="{79CA00BD-1658-0F80-DB10-28966004E7BA}"/>
              </a:ext>
            </a:extLst>
          </p:cNvPr>
          <p:cNvPicPr>
            <a:picLocks noGrp="1" noChangeAspect="1"/>
          </p:cNvPicPr>
          <p:nvPr>
            <p:ph idx="1"/>
          </p:nvPr>
        </p:nvPicPr>
        <p:blipFill>
          <a:blip r:embed="rId2"/>
          <a:stretch>
            <a:fillRect/>
          </a:stretch>
        </p:blipFill>
        <p:spPr>
          <a:xfrm>
            <a:off x="2366442" y="2848608"/>
            <a:ext cx="7459116" cy="2305372"/>
          </a:xfrm>
        </p:spPr>
      </p:pic>
      <p:pic>
        <p:nvPicPr>
          <p:cNvPr id="7" name="Picture 6">
            <a:extLst>
              <a:ext uri="{FF2B5EF4-FFF2-40B4-BE49-F238E27FC236}">
                <a16:creationId xmlns:a16="http://schemas.microsoft.com/office/drawing/2014/main" id="{268BEE7B-9256-A394-C39B-B8681EF3726C}"/>
              </a:ext>
            </a:extLst>
          </p:cNvPr>
          <p:cNvPicPr>
            <a:picLocks noChangeAspect="1"/>
          </p:cNvPicPr>
          <p:nvPr/>
        </p:nvPicPr>
        <p:blipFill>
          <a:blip r:embed="rId3"/>
          <a:stretch>
            <a:fillRect/>
          </a:stretch>
        </p:blipFill>
        <p:spPr>
          <a:xfrm>
            <a:off x="2199731" y="2791450"/>
            <a:ext cx="7792537" cy="2419688"/>
          </a:xfrm>
          <a:prstGeom prst="rect">
            <a:avLst/>
          </a:prstGeom>
        </p:spPr>
      </p:pic>
      <p:pic>
        <p:nvPicPr>
          <p:cNvPr id="9" name="Picture 8">
            <a:extLst>
              <a:ext uri="{FF2B5EF4-FFF2-40B4-BE49-F238E27FC236}">
                <a16:creationId xmlns:a16="http://schemas.microsoft.com/office/drawing/2014/main" id="{C3978D74-A2A0-DE3D-E822-6310F81ACECA}"/>
              </a:ext>
            </a:extLst>
          </p:cNvPr>
          <p:cNvPicPr>
            <a:picLocks noChangeAspect="1"/>
          </p:cNvPicPr>
          <p:nvPr/>
        </p:nvPicPr>
        <p:blipFill>
          <a:blip r:embed="rId4"/>
          <a:stretch>
            <a:fillRect/>
          </a:stretch>
        </p:blipFill>
        <p:spPr>
          <a:xfrm>
            <a:off x="2199731" y="2639813"/>
            <a:ext cx="7716327" cy="2848373"/>
          </a:xfrm>
          <a:prstGeom prst="rect">
            <a:avLst/>
          </a:prstGeom>
        </p:spPr>
      </p:pic>
      <p:pic>
        <p:nvPicPr>
          <p:cNvPr id="11" name="Picture 10">
            <a:extLst>
              <a:ext uri="{FF2B5EF4-FFF2-40B4-BE49-F238E27FC236}">
                <a16:creationId xmlns:a16="http://schemas.microsoft.com/office/drawing/2014/main" id="{C03153E9-74BF-B57B-4D94-310CA292E66C}"/>
              </a:ext>
            </a:extLst>
          </p:cNvPr>
          <p:cNvPicPr>
            <a:picLocks noChangeAspect="1"/>
          </p:cNvPicPr>
          <p:nvPr/>
        </p:nvPicPr>
        <p:blipFill>
          <a:blip r:embed="rId5"/>
          <a:stretch>
            <a:fillRect/>
          </a:stretch>
        </p:blipFill>
        <p:spPr>
          <a:xfrm>
            <a:off x="1744971" y="2639813"/>
            <a:ext cx="9608829" cy="2848373"/>
          </a:xfrm>
          <a:prstGeom prst="rect">
            <a:avLst/>
          </a:prstGeom>
        </p:spPr>
      </p:pic>
      <p:pic>
        <p:nvPicPr>
          <p:cNvPr id="13" name="Picture 12">
            <a:extLst>
              <a:ext uri="{FF2B5EF4-FFF2-40B4-BE49-F238E27FC236}">
                <a16:creationId xmlns:a16="http://schemas.microsoft.com/office/drawing/2014/main" id="{BA73A35B-03CC-2158-AA11-F9830B2E6284}"/>
              </a:ext>
            </a:extLst>
          </p:cNvPr>
          <p:cNvPicPr>
            <a:picLocks noChangeAspect="1"/>
          </p:cNvPicPr>
          <p:nvPr/>
        </p:nvPicPr>
        <p:blipFill>
          <a:blip r:embed="rId6"/>
          <a:stretch>
            <a:fillRect/>
          </a:stretch>
        </p:blipFill>
        <p:spPr>
          <a:xfrm>
            <a:off x="132508" y="2639813"/>
            <a:ext cx="11926984" cy="2787753"/>
          </a:xfrm>
          <a:prstGeom prst="rect">
            <a:avLst/>
          </a:prstGeom>
        </p:spPr>
      </p:pic>
    </p:spTree>
    <p:extLst>
      <p:ext uri="{BB962C8B-B14F-4D97-AF65-F5344CB8AC3E}">
        <p14:creationId xmlns:p14="http://schemas.microsoft.com/office/powerpoint/2010/main" val="2260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78C013-9750-851C-400F-25096870F2AA}"/>
              </a:ext>
            </a:extLst>
          </p:cNvPr>
          <p:cNvSpPr>
            <a:spLocks noGrp="1"/>
          </p:cNvSpPr>
          <p:nvPr>
            <p:ph type="title"/>
          </p:nvPr>
        </p:nvSpPr>
        <p:spPr>
          <a:xfrm>
            <a:off x="838200" y="365125"/>
            <a:ext cx="10515600" cy="1325563"/>
          </a:xfrm>
        </p:spPr>
        <p:txBody>
          <a:bodyPr>
            <a:normAutofit/>
          </a:bodyPr>
          <a:lstStyle/>
          <a:p>
            <a:r>
              <a:rPr lang="en-US" dirty="0"/>
              <a:t>Business Considerations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3D3817-0775-A87D-6F55-C40430F0D7E2}"/>
              </a:ext>
            </a:extLst>
          </p:cNvPr>
          <p:cNvSpPr>
            <a:spLocks noGrp="1"/>
          </p:cNvSpPr>
          <p:nvPr>
            <p:ph idx="1"/>
          </p:nvPr>
        </p:nvSpPr>
        <p:spPr>
          <a:xfrm>
            <a:off x="838200" y="1825625"/>
            <a:ext cx="10515600" cy="4351338"/>
          </a:xfrm>
        </p:spPr>
        <p:txBody>
          <a:bodyPr>
            <a:normAutofit/>
          </a:bodyPr>
          <a:lstStyle/>
          <a:p>
            <a:r>
              <a:rPr lang="en-US" dirty="0"/>
              <a:t>What to do with identified items</a:t>
            </a:r>
          </a:p>
          <a:p>
            <a:pPr lvl="1"/>
            <a:r>
              <a:rPr lang="en-US" dirty="0"/>
              <a:t>Block or Warn?</a:t>
            </a:r>
          </a:p>
          <a:p>
            <a:pPr lvl="1"/>
            <a:r>
              <a:rPr lang="en-US" dirty="0"/>
              <a:t>Consider the audience, for example if you have gun collectors in the audience, the AI may not be great</a:t>
            </a:r>
          </a:p>
          <a:p>
            <a:r>
              <a:rPr lang="en-US" dirty="0"/>
              <a:t>Result is a single score</a:t>
            </a:r>
          </a:p>
          <a:p>
            <a:pPr lvl="1"/>
            <a:r>
              <a:rPr lang="en-US" dirty="0"/>
              <a:t>Does not give you tons of context</a:t>
            </a:r>
          </a:p>
        </p:txBody>
      </p:sp>
    </p:spTree>
    <p:extLst>
      <p:ext uri="{BB962C8B-B14F-4D97-AF65-F5344CB8AC3E}">
        <p14:creationId xmlns:p14="http://schemas.microsoft.com/office/powerpoint/2010/main" val="2861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A640-21AF-CB06-FE2C-B2B452927063}"/>
              </a:ext>
            </a:extLst>
          </p:cNvPr>
          <p:cNvSpPr>
            <a:spLocks noGrp="1"/>
          </p:cNvSpPr>
          <p:nvPr>
            <p:ph type="title"/>
          </p:nvPr>
        </p:nvSpPr>
        <p:spPr/>
        <p:txBody>
          <a:bodyPr/>
          <a:lstStyle/>
          <a:p>
            <a:r>
              <a:rPr lang="en-US" dirty="0"/>
              <a:t>Implementation</a:t>
            </a:r>
          </a:p>
        </p:txBody>
      </p:sp>
      <p:pic>
        <p:nvPicPr>
          <p:cNvPr id="5" name="Content Placeholder 4">
            <a:extLst>
              <a:ext uri="{FF2B5EF4-FFF2-40B4-BE49-F238E27FC236}">
                <a16:creationId xmlns:a16="http://schemas.microsoft.com/office/drawing/2014/main" id="{F476E79E-EB92-66FD-CD40-915867DF126E}"/>
              </a:ext>
            </a:extLst>
          </p:cNvPr>
          <p:cNvPicPr>
            <a:picLocks noGrp="1" noChangeAspect="1"/>
          </p:cNvPicPr>
          <p:nvPr>
            <p:ph idx="1"/>
          </p:nvPr>
        </p:nvPicPr>
        <p:blipFill>
          <a:blip r:embed="rId2"/>
          <a:stretch>
            <a:fillRect/>
          </a:stretch>
        </p:blipFill>
        <p:spPr>
          <a:xfrm>
            <a:off x="838200" y="1381609"/>
            <a:ext cx="8154538" cy="2400635"/>
          </a:xfrm>
        </p:spPr>
      </p:pic>
      <p:pic>
        <p:nvPicPr>
          <p:cNvPr id="7" name="Picture 6">
            <a:extLst>
              <a:ext uri="{FF2B5EF4-FFF2-40B4-BE49-F238E27FC236}">
                <a16:creationId xmlns:a16="http://schemas.microsoft.com/office/drawing/2014/main" id="{687F10EA-05FC-E6B0-F396-BE10D8421348}"/>
              </a:ext>
            </a:extLst>
          </p:cNvPr>
          <p:cNvPicPr>
            <a:picLocks noChangeAspect="1"/>
          </p:cNvPicPr>
          <p:nvPr/>
        </p:nvPicPr>
        <p:blipFill>
          <a:blip r:embed="rId3"/>
          <a:stretch>
            <a:fillRect/>
          </a:stretch>
        </p:blipFill>
        <p:spPr>
          <a:xfrm>
            <a:off x="838200" y="1664039"/>
            <a:ext cx="8154538" cy="2086266"/>
          </a:xfrm>
          <a:prstGeom prst="rect">
            <a:avLst/>
          </a:prstGeom>
        </p:spPr>
      </p:pic>
      <p:pic>
        <p:nvPicPr>
          <p:cNvPr id="9" name="Picture 8">
            <a:extLst>
              <a:ext uri="{FF2B5EF4-FFF2-40B4-BE49-F238E27FC236}">
                <a16:creationId xmlns:a16="http://schemas.microsoft.com/office/drawing/2014/main" id="{C3D1C563-CB44-5688-5533-54545F87A5A9}"/>
              </a:ext>
            </a:extLst>
          </p:cNvPr>
          <p:cNvPicPr>
            <a:picLocks noChangeAspect="1"/>
          </p:cNvPicPr>
          <p:nvPr/>
        </p:nvPicPr>
        <p:blipFill>
          <a:blip r:embed="rId4"/>
          <a:stretch>
            <a:fillRect/>
          </a:stretch>
        </p:blipFill>
        <p:spPr>
          <a:xfrm>
            <a:off x="838200" y="1183885"/>
            <a:ext cx="8087854" cy="5582429"/>
          </a:xfrm>
          <a:prstGeom prst="rect">
            <a:avLst/>
          </a:prstGeom>
        </p:spPr>
      </p:pic>
    </p:spTree>
    <p:extLst>
      <p:ext uri="{BB962C8B-B14F-4D97-AF65-F5344CB8AC3E}">
        <p14:creationId xmlns:p14="http://schemas.microsoft.com/office/powerpoint/2010/main" val="33366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D7E0-3734-5622-C342-01CBD774878C}"/>
              </a:ext>
            </a:extLst>
          </p:cNvPr>
          <p:cNvSpPr>
            <a:spLocks noGrp="1"/>
          </p:cNvSpPr>
          <p:nvPr>
            <p:ph type="title"/>
          </p:nvPr>
        </p:nvSpPr>
        <p:spPr/>
        <p:txBody>
          <a:bodyPr/>
          <a:lstStyle/>
          <a:p>
            <a:r>
              <a:rPr lang="en-US" dirty="0"/>
              <a:t>Azure AI Content Safety Other Items</a:t>
            </a:r>
          </a:p>
        </p:txBody>
      </p:sp>
      <p:sp>
        <p:nvSpPr>
          <p:cNvPr id="3" name="Content Placeholder 2">
            <a:extLst>
              <a:ext uri="{FF2B5EF4-FFF2-40B4-BE49-F238E27FC236}">
                <a16:creationId xmlns:a16="http://schemas.microsoft.com/office/drawing/2014/main" id="{84EDE9B3-6D29-B07C-CB9D-993C13C9DA23}"/>
              </a:ext>
            </a:extLst>
          </p:cNvPr>
          <p:cNvSpPr>
            <a:spLocks noGrp="1"/>
          </p:cNvSpPr>
          <p:nvPr>
            <p:ph idx="1"/>
          </p:nvPr>
        </p:nvSpPr>
        <p:spPr/>
        <p:txBody>
          <a:bodyPr/>
          <a:lstStyle/>
          <a:p>
            <a:r>
              <a:rPr lang="en-US" dirty="0"/>
              <a:t>Custom category training is in preview</a:t>
            </a:r>
          </a:p>
          <a:p>
            <a:pPr lvl="1"/>
            <a:r>
              <a:rPr lang="en-US" dirty="0"/>
              <a:t>Lets you create your own standards</a:t>
            </a:r>
          </a:p>
          <a:p>
            <a:r>
              <a:rPr lang="en-US" dirty="0"/>
              <a:t>Can be used for images and text/images as well</a:t>
            </a:r>
          </a:p>
          <a:p>
            <a:r>
              <a:rPr lang="en-US" dirty="0" err="1"/>
              <a:t>Groundedness</a:t>
            </a:r>
            <a:r>
              <a:rPr lang="en-US" dirty="0"/>
              <a:t> Detection is in preview</a:t>
            </a:r>
          </a:p>
          <a:p>
            <a:pPr lvl="1"/>
            <a:r>
              <a:rPr lang="en-US" dirty="0"/>
              <a:t>Allows you to “test” a value against a base for quality.</a:t>
            </a:r>
          </a:p>
        </p:txBody>
      </p:sp>
      <p:pic>
        <p:nvPicPr>
          <p:cNvPr id="5" name="Picture 4">
            <a:extLst>
              <a:ext uri="{FF2B5EF4-FFF2-40B4-BE49-F238E27FC236}">
                <a16:creationId xmlns:a16="http://schemas.microsoft.com/office/drawing/2014/main" id="{E6EC1E67-A0E8-CCC5-5737-1BE0847CFE8A}"/>
              </a:ext>
            </a:extLst>
          </p:cNvPr>
          <p:cNvPicPr>
            <a:picLocks noChangeAspect="1"/>
          </p:cNvPicPr>
          <p:nvPr/>
        </p:nvPicPr>
        <p:blipFill>
          <a:blip r:embed="rId2"/>
          <a:stretch>
            <a:fillRect/>
          </a:stretch>
        </p:blipFill>
        <p:spPr>
          <a:xfrm>
            <a:off x="601376" y="1690688"/>
            <a:ext cx="11165351" cy="3483485"/>
          </a:xfrm>
          <a:prstGeom prst="rect">
            <a:avLst/>
          </a:prstGeom>
        </p:spPr>
      </p:pic>
    </p:spTree>
    <p:extLst>
      <p:ext uri="{BB962C8B-B14F-4D97-AF65-F5344CB8AC3E}">
        <p14:creationId xmlns:p14="http://schemas.microsoft.com/office/powerpoint/2010/main" val="16157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5F97C-0D05-4A42-6602-576E19F1DE76}"/>
              </a:ext>
            </a:extLst>
          </p:cNvPr>
          <p:cNvSpPr>
            <a:spLocks noGrp="1"/>
          </p:cNvSpPr>
          <p:nvPr>
            <p:ph type="title"/>
          </p:nvPr>
        </p:nvSpPr>
        <p:spPr>
          <a:xfrm>
            <a:off x="761800" y="762001"/>
            <a:ext cx="5334197" cy="1708242"/>
          </a:xfrm>
        </p:spPr>
        <p:txBody>
          <a:bodyPr anchor="ctr">
            <a:normAutofit/>
          </a:bodyPr>
          <a:lstStyle/>
          <a:p>
            <a:r>
              <a:rPr lang="en-US" sz="4000" dirty="0"/>
              <a:t>Azure AI Content Safety Pricing</a:t>
            </a:r>
          </a:p>
        </p:txBody>
      </p:sp>
      <p:sp>
        <p:nvSpPr>
          <p:cNvPr id="3" name="Content Placeholder 2">
            <a:extLst>
              <a:ext uri="{FF2B5EF4-FFF2-40B4-BE49-F238E27FC236}">
                <a16:creationId xmlns:a16="http://schemas.microsoft.com/office/drawing/2014/main" id="{1BF8B905-E658-4381-C331-29269890AC95}"/>
              </a:ext>
            </a:extLst>
          </p:cNvPr>
          <p:cNvSpPr>
            <a:spLocks noGrp="1"/>
          </p:cNvSpPr>
          <p:nvPr>
            <p:ph idx="1"/>
          </p:nvPr>
        </p:nvSpPr>
        <p:spPr>
          <a:xfrm>
            <a:off x="761800" y="2470244"/>
            <a:ext cx="5334197" cy="3769835"/>
          </a:xfrm>
        </p:spPr>
        <p:txBody>
          <a:bodyPr anchor="ctr">
            <a:normAutofit/>
          </a:bodyPr>
          <a:lstStyle/>
          <a:p>
            <a:r>
              <a:rPr lang="en-US" sz="2000"/>
              <a:t>Free Tier</a:t>
            </a:r>
          </a:p>
          <a:p>
            <a:pPr lvl="1"/>
            <a:r>
              <a:rPr lang="en-US" sz="2000"/>
              <a:t>5,000 text &amp; 5,000 images per month</a:t>
            </a:r>
          </a:p>
          <a:p>
            <a:r>
              <a:rPr lang="en-US" sz="2000"/>
              <a:t>Standard Tier</a:t>
            </a:r>
          </a:p>
          <a:p>
            <a:pPr lvl="1"/>
            <a:r>
              <a:rPr lang="en-US" sz="2000"/>
              <a:t>$0.38 per 1,000 text records</a:t>
            </a:r>
          </a:p>
          <a:p>
            <a:pPr lvl="1"/>
            <a:r>
              <a:rPr lang="en-US" sz="2000"/>
              <a:t>$0.75 per 1,000 images records</a:t>
            </a:r>
          </a:p>
          <a:p>
            <a:r>
              <a:rPr lang="en-US" sz="2000"/>
              <a:t>1 Text Record = 1,000 Unicode characters</a:t>
            </a:r>
          </a:p>
        </p:txBody>
      </p:sp>
      <p:pic>
        <p:nvPicPr>
          <p:cNvPr id="14" name="Picture 13" descr="Programming data on computer monitor">
            <a:extLst>
              <a:ext uri="{FF2B5EF4-FFF2-40B4-BE49-F238E27FC236}">
                <a16:creationId xmlns:a16="http://schemas.microsoft.com/office/drawing/2014/main" id="{31E2FDCC-60C4-B44D-3099-53CC639FCB7C}"/>
              </a:ext>
            </a:extLst>
          </p:cNvPr>
          <p:cNvPicPr>
            <a:picLocks noChangeAspect="1"/>
          </p:cNvPicPr>
          <p:nvPr/>
        </p:nvPicPr>
        <p:blipFill>
          <a:blip r:embed="rId2"/>
          <a:srcRect l="29054" r="1910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138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3C754-87AD-EB97-064E-6DBF041ABBA1}"/>
              </a:ext>
            </a:extLst>
          </p:cNvPr>
          <p:cNvSpPr>
            <a:spLocks noGrp="1"/>
          </p:cNvSpPr>
          <p:nvPr>
            <p:ph type="title"/>
          </p:nvPr>
        </p:nvSpPr>
        <p:spPr>
          <a:xfrm>
            <a:off x="838200" y="365125"/>
            <a:ext cx="5558489" cy="1325563"/>
          </a:xfrm>
        </p:spPr>
        <p:txBody>
          <a:bodyPr>
            <a:normAutofit/>
          </a:bodyPr>
          <a:lstStyle/>
          <a:p>
            <a:r>
              <a:rPr lang="en-US" dirty="0"/>
              <a:t>Scenario 2: Image Accessibility</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03BFF35-3B27-0A04-4A7E-3B176C402221}"/>
              </a:ext>
            </a:extLst>
          </p:cNvPr>
          <p:cNvSpPr>
            <a:spLocks noGrp="1"/>
          </p:cNvSpPr>
          <p:nvPr>
            <p:ph idx="1"/>
          </p:nvPr>
        </p:nvSpPr>
        <p:spPr>
          <a:xfrm>
            <a:off x="838200" y="1825625"/>
            <a:ext cx="5558489" cy="4351338"/>
          </a:xfrm>
        </p:spPr>
        <p:txBody>
          <a:bodyPr>
            <a:normAutofit/>
          </a:bodyPr>
          <a:lstStyle/>
          <a:p>
            <a:r>
              <a:rPr lang="en-US" sz="2600" dirty="0"/>
              <a:t>Scenario: You have a Content Management System solution and users continually will inject images and forget to provide quality alternative text for users that cannot see the images and desire an automatic method to create text</a:t>
            </a:r>
          </a:p>
          <a:p>
            <a:r>
              <a:rPr lang="en-US" sz="2600" dirty="0"/>
              <a:t>Solution: Azure AI Vision &amp; the Generate Image Captions</a:t>
            </a:r>
          </a:p>
          <a:p>
            <a:r>
              <a:rPr lang="en-US" sz="2600" dirty="0"/>
              <a:t>A REST API &amp; Client Library Exist for this solution</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BF3204-C570-C864-3EFB-24C654F1BCC0}"/>
              </a:ext>
            </a:extLst>
          </p:cNvPr>
          <p:cNvPicPr>
            <a:picLocks noChangeAspect="1"/>
          </p:cNvPicPr>
          <p:nvPr/>
        </p:nvPicPr>
        <p:blipFill>
          <a:blip r:embed="rId2"/>
          <a:stretch>
            <a:fillRect/>
          </a:stretch>
        </p:blipFill>
        <p:spPr>
          <a:xfrm>
            <a:off x="2485440" y="0"/>
            <a:ext cx="7221119" cy="6858000"/>
          </a:xfrm>
          <a:prstGeom prst="rect">
            <a:avLst/>
          </a:prstGeom>
        </p:spPr>
      </p:pic>
    </p:spTree>
    <p:extLst>
      <p:ext uri="{BB962C8B-B14F-4D97-AF65-F5344CB8AC3E}">
        <p14:creationId xmlns:p14="http://schemas.microsoft.com/office/powerpoint/2010/main" val="22587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7C9A2-CC29-7157-5BA2-724AB846A4EF}"/>
              </a:ext>
            </a:extLst>
          </p:cNvPr>
          <p:cNvSpPr>
            <a:spLocks noGrp="1"/>
          </p:cNvSpPr>
          <p:nvPr>
            <p:ph type="title"/>
          </p:nvPr>
        </p:nvSpPr>
        <p:spPr>
          <a:xfrm>
            <a:off x="761800" y="762001"/>
            <a:ext cx="5334197" cy="1708242"/>
          </a:xfrm>
        </p:spPr>
        <p:txBody>
          <a:bodyPr anchor="ctr">
            <a:normAutofit/>
          </a:bodyPr>
          <a:lstStyle/>
          <a:p>
            <a:r>
              <a:rPr lang="en-US" sz="4000"/>
              <a:t>Azure AI Vision Pricing</a:t>
            </a:r>
          </a:p>
        </p:txBody>
      </p:sp>
      <p:sp>
        <p:nvSpPr>
          <p:cNvPr id="3" name="Content Placeholder 2">
            <a:extLst>
              <a:ext uri="{FF2B5EF4-FFF2-40B4-BE49-F238E27FC236}">
                <a16:creationId xmlns:a16="http://schemas.microsoft.com/office/drawing/2014/main" id="{4CDED8E5-A395-FDD2-2E67-644A675D211B}"/>
              </a:ext>
            </a:extLst>
          </p:cNvPr>
          <p:cNvSpPr>
            <a:spLocks noGrp="1"/>
          </p:cNvSpPr>
          <p:nvPr>
            <p:ph idx="1"/>
          </p:nvPr>
        </p:nvSpPr>
        <p:spPr>
          <a:xfrm>
            <a:off x="761800" y="2470244"/>
            <a:ext cx="5334197" cy="3769835"/>
          </a:xfrm>
        </p:spPr>
        <p:txBody>
          <a:bodyPr anchor="ctr">
            <a:normAutofit/>
          </a:bodyPr>
          <a:lstStyle/>
          <a:p>
            <a:r>
              <a:rPr lang="en-US" sz="1400"/>
              <a:t>Free Tier</a:t>
            </a:r>
          </a:p>
          <a:p>
            <a:pPr lvl="1"/>
            <a:r>
              <a:rPr lang="en-US" sz="1400"/>
              <a:t>5,000 Image Analysis/month max 20 per minute</a:t>
            </a:r>
          </a:p>
          <a:p>
            <a:pPr lvl="1"/>
            <a:r>
              <a:rPr lang="en-US" sz="1400"/>
              <a:t>5,000 Image Analysis Model Customization/month max 20 per minute</a:t>
            </a:r>
          </a:p>
          <a:p>
            <a:pPr lvl="1"/>
            <a:r>
              <a:rPr lang="en-US" sz="1400"/>
              <a:t>5,000 Image Analysis Product Recognition/month max 20 per minute</a:t>
            </a:r>
          </a:p>
          <a:p>
            <a:pPr lvl="1"/>
            <a:r>
              <a:rPr lang="en-US" sz="1400"/>
              <a:t>5,000 Image Analysis Multi-model Embeedings/month</a:t>
            </a:r>
          </a:p>
          <a:p>
            <a:pPr lvl="1"/>
            <a:r>
              <a:rPr lang="en-US" sz="1400"/>
              <a:t>Spatial Analysis 1 Camera per month – Going aay for Azure AI Video Indexer</a:t>
            </a:r>
          </a:p>
          <a:p>
            <a:r>
              <a:rPr lang="en-US" sz="1400"/>
              <a:t>Paid Tier</a:t>
            </a:r>
          </a:p>
          <a:p>
            <a:pPr lvl="1"/>
            <a:r>
              <a:rPr lang="en-US" sz="1400"/>
              <a:t>Lots of different pricing, but between $1 and $3.00 per 1,000 transactions</a:t>
            </a:r>
          </a:p>
          <a:p>
            <a:r>
              <a:rPr lang="en-US" sz="1400"/>
              <a:t>Image Limits</a:t>
            </a:r>
          </a:p>
          <a:p>
            <a:pPr lvl="1"/>
            <a:r>
              <a:rPr lang="en-US" sz="1400"/>
              <a:t>Not more than 4 MB, at least 50 x 50 px</a:t>
            </a:r>
          </a:p>
          <a:p>
            <a:endParaRPr lang="en-US" sz="1400"/>
          </a:p>
        </p:txBody>
      </p:sp>
      <p:pic>
        <p:nvPicPr>
          <p:cNvPr id="5" name="Picture 4" descr="Phoroptor">
            <a:extLst>
              <a:ext uri="{FF2B5EF4-FFF2-40B4-BE49-F238E27FC236}">
                <a16:creationId xmlns:a16="http://schemas.microsoft.com/office/drawing/2014/main" id="{DBF7D175-C3D9-A20A-99A8-A1B1E096DAD3}"/>
              </a:ext>
            </a:extLst>
          </p:cNvPr>
          <p:cNvPicPr>
            <a:picLocks noChangeAspect="1"/>
          </p:cNvPicPr>
          <p:nvPr/>
        </p:nvPicPr>
        <p:blipFill>
          <a:blip r:embed="rId2"/>
          <a:srcRect l="37094" r="1106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89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63C7BB-FE57-D1A6-6F03-02439C494CA4}"/>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Image Categorization</a:t>
            </a:r>
          </a:p>
        </p:txBody>
      </p:sp>
      <p:sp>
        <p:nvSpPr>
          <p:cNvPr id="3" name="Content Placeholder 2">
            <a:extLst>
              <a:ext uri="{FF2B5EF4-FFF2-40B4-BE49-F238E27FC236}">
                <a16:creationId xmlns:a16="http://schemas.microsoft.com/office/drawing/2014/main" id="{1CF2D270-4A2A-78CD-ED8A-D994E97ED715}"/>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Turbocharge your image categorization from your phone!</a:t>
            </a:r>
          </a:p>
        </p:txBody>
      </p:sp>
      <p:pic>
        <p:nvPicPr>
          <p:cNvPr id="5" name="Picture 4">
            <a:extLst>
              <a:ext uri="{FF2B5EF4-FFF2-40B4-BE49-F238E27FC236}">
                <a16:creationId xmlns:a16="http://schemas.microsoft.com/office/drawing/2014/main" id="{557B00AD-540B-8D76-B8BF-2242255FC80A}"/>
              </a:ext>
            </a:extLst>
          </p:cNvPr>
          <p:cNvPicPr>
            <a:picLocks noChangeAspect="1"/>
          </p:cNvPicPr>
          <p:nvPr/>
        </p:nvPicPr>
        <p:blipFill>
          <a:blip r:embed="rId2"/>
          <a:stretch>
            <a:fillRect/>
          </a:stretch>
        </p:blipFill>
        <p:spPr>
          <a:xfrm>
            <a:off x="5895751" y="1530158"/>
            <a:ext cx="5708649" cy="3767708"/>
          </a:xfrm>
          <a:prstGeom prst="rect">
            <a:avLst/>
          </a:prstGeom>
        </p:spPr>
      </p:pic>
    </p:spTree>
    <p:extLst>
      <p:ext uri="{BB962C8B-B14F-4D97-AF65-F5344CB8AC3E}">
        <p14:creationId xmlns:p14="http://schemas.microsoft.com/office/powerpoint/2010/main" val="256315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92696B7-D1B5-0F40-5A7F-CA48415E7332}"/>
              </a:ext>
            </a:extLst>
          </p:cNvPr>
          <p:cNvSpPr txBox="1">
            <a:spLocks/>
          </p:cNvSpPr>
          <p:nvPr/>
        </p:nvSpPr>
        <p:spPr>
          <a:xfrm>
            <a:off x="498685" y="135314"/>
            <a:ext cx="9801566" cy="847174"/>
          </a:xfrm>
          <a:prstGeom prst="rect">
            <a:avLst/>
          </a:prstGeom>
        </p:spPr>
        <p:txBody>
          <a:bodyPr lIns="0" tIns="0" rIns="0" bIns="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rgbClr val="3C69B1"/>
                </a:solidFill>
                <a:latin typeface="Open Sans" panose="020B0606030504020204" pitchFamily="34" charset="0"/>
                <a:ea typeface="Open Sans" panose="020B0606030504020204" pitchFamily="34" charset="0"/>
                <a:cs typeface="Open Sans" panose="020B0606030504020204" pitchFamily="34" charset="0"/>
              </a:rPr>
              <a:t>About your speaker</a:t>
            </a:r>
          </a:p>
        </p:txBody>
      </p:sp>
      <p:cxnSp>
        <p:nvCxnSpPr>
          <p:cNvPr id="13" name="Straight Connector 12">
            <a:extLst>
              <a:ext uri="{FF2B5EF4-FFF2-40B4-BE49-F238E27FC236}">
                <a16:creationId xmlns:a16="http://schemas.microsoft.com/office/drawing/2014/main" id="{F830AA55-CFCC-0B07-6825-E74FF71FD450}"/>
              </a:ext>
            </a:extLst>
          </p:cNvPr>
          <p:cNvCxnSpPr>
            <a:cxnSpLocks/>
          </p:cNvCxnSpPr>
          <p:nvPr/>
        </p:nvCxnSpPr>
        <p:spPr>
          <a:xfrm>
            <a:off x="-10888" y="6490823"/>
            <a:ext cx="11508662" cy="0"/>
          </a:xfrm>
          <a:prstGeom prst="line">
            <a:avLst/>
          </a:prstGeom>
          <a:ln w="6350">
            <a:solidFill>
              <a:schemeClr val="bg1">
                <a:lumMod val="8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AD09DBD-D5B3-1444-3061-579D84901051}"/>
              </a:ext>
            </a:extLst>
          </p:cNvPr>
          <p:cNvGrpSpPr/>
          <p:nvPr/>
        </p:nvGrpSpPr>
        <p:grpSpPr>
          <a:xfrm>
            <a:off x="9589914" y="-51748"/>
            <a:ext cx="2602086" cy="856755"/>
            <a:chOff x="9589914" y="-51748"/>
            <a:chExt cx="2602086" cy="856755"/>
          </a:xfrm>
        </p:grpSpPr>
        <p:sp>
          <p:nvSpPr>
            <p:cNvPr id="18" name="Freeform 8">
              <a:extLst>
                <a:ext uri="{FF2B5EF4-FFF2-40B4-BE49-F238E27FC236}">
                  <a16:creationId xmlns:a16="http://schemas.microsoft.com/office/drawing/2014/main" id="{BFB0986B-D0A1-A0C2-C848-CCC1976BAFF3}"/>
                </a:ext>
              </a:extLst>
            </p:cNvPr>
            <p:cNvSpPr/>
            <p:nvPr userDrawn="1"/>
          </p:nvSpPr>
          <p:spPr>
            <a:xfrm>
              <a:off x="9589914" y="-51748"/>
              <a:ext cx="2602086" cy="856755"/>
            </a:xfrm>
            <a:custGeom>
              <a:avLst/>
              <a:gdLst>
                <a:gd name="connsiteX0" fmla="*/ 0 w 6551578"/>
                <a:gd name="connsiteY0" fmla="*/ 0 h 2969085"/>
                <a:gd name="connsiteX1" fmla="*/ 122329 w 6551578"/>
                <a:gd name="connsiteY1" fmla="*/ 40995 h 2969085"/>
                <a:gd name="connsiteX2" fmla="*/ 5473674 w 6551578"/>
                <a:gd name="connsiteY2" fmla="*/ 2483803 h 2969085"/>
                <a:gd name="connsiteX3" fmla="*/ 6408050 w 6551578"/>
                <a:gd name="connsiteY3" fmla="*/ 2369435 h 2969085"/>
                <a:gd name="connsiteX4" fmla="*/ 6551578 w 6551578"/>
                <a:gd name="connsiteY4" fmla="*/ 2324110 h 2969085"/>
                <a:gd name="connsiteX5" fmla="*/ 6551578 w 6551578"/>
                <a:gd name="connsiteY5" fmla="*/ 2929489 h 2969085"/>
                <a:gd name="connsiteX6" fmla="*/ 6311675 w 6551578"/>
                <a:gd name="connsiteY6" fmla="*/ 2956209 h 2969085"/>
                <a:gd name="connsiteX7" fmla="*/ 5755904 w 6551578"/>
                <a:gd name="connsiteY7" fmla="*/ 2963984 h 2969085"/>
                <a:gd name="connsiteX8" fmla="*/ 85470 w 6551578"/>
                <a:gd name="connsiteY8" fmla="*/ 37077 h 2969085"/>
                <a:gd name="connsiteX9" fmla="*/ 0 w 6551578"/>
                <a:gd name="connsiteY9" fmla="*/ 0 h 29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1578" h="2969085">
                  <a:moveTo>
                    <a:pt x="0" y="0"/>
                  </a:moveTo>
                  <a:lnTo>
                    <a:pt x="122329" y="40995"/>
                  </a:lnTo>
                  <a:cubicBezTo>
                    <a:pt x="2133573" y="761052"/>
                    <a:pt x="3131893" y="2483803"/>
                    <a:pt x="5473674" y="2483803"/>
                  </a:cubicBezTo>
                  <a:cubicBezTo>
                    <a:pt x="5820604" y="2483803"/>
                    <a:pt x="6130230" y="2443147"/>
                    <a:pt x="6408050" y="2369435"/>
                  </a:cubicBezTo>
                  <a:lnTo>
                    <a:pt x="6551578" y="2324110"/>
                  </a:lnTo>
                  <a:lnTo>
                    <a:pt x="6551578" y="2929489"/>
                  </a:lnTo>
                  <a:lnTo>
                    <a:pt x="6311675" y="2956209"/>
                  </a:lnTo>
                  <a:cubicBezTo>
                    <a:pt x="6135894" y="2969971"/>
                    <a:pt x="5950878" y="2972930"/>
                    <a:pt x="5755904" y="2963984"/>
                  </a:cubicBezTo>
                  <a:cubicBezTo>
                    <a:pt x="3211486" y="2847240"/>
                    <a:pt x="2161144" y="985810"/>
                    <a:pt x="85470" y="37077"/>
                  </a:cubicBezTo>
                  <a:lnTo>
                    <a:pt x="0" y="0"/>
                  </a:lnTo>
                  <a:close/>
                </a:path>
              </a:pathLst>
            </a:custGeom>
            <a:solidFill>
              <a:srgbClr val="2564F8"/>
            </a:solidFill>
            <a:ln w="360" cap="flat">
              <a:noFill/>
              <a:prstDash val="solid"/>
              <a:miter/>
            </a:ln>
          </p:spPr>
          <p:txBody>
            <a:bodyPr wrap="square" rtlCol="0" anchor="ctr">
              <a:noAutofit/>
            </a:bodyPr>
            <a:lstStyle/>
            <a:p>
              <a:pPr marL="0" lvl="0" indent="0" algn="ctr" defTabSz="309563" eaLnBrk="1" fontAlgn="auto" latinLnBrk="0" hangingPunct="0">
                <a:buClrTx/>
                <a:buSzTx/>
                <a:buFontTx/>
                <a:buNone/>
                <a:tabLst/>
              </a:pPr>
              <a:endParaRPr kumimoji="0" lang="en-US" sz="1100" kern="0"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9" name="Picture 18" descr="mitchel-01">
              <a:extLst>
                <a:ext uri="{FF2B5EF4-FFF2-40B4-BE49-F238E27FC236}">
                  <a16:creationId xmlns:a16="http://schemas.microsoft.com/office/drawing/2014/main" id="{BAEE6EB3-3209-8004-62B1-58EBCB1DDC99}"/>
                </a:ext>
              </a:extLst>
            </p:cNvPr>
            <p:cNvPicPr>
              <a:picLocks noChangeAspect="1"/>
            </p:cNvPicPr>
            <p:nvPr userDrawn="1"/>
          </p:nvPicPr>
          <p:blipFill>
            <a:blip r:embed="rId3"/>
            <a:stretch>
              <a:fillRect/>
            </a:stretch>
          </p:blipFill>
          <p:spPr>
            <a:xfrm>
              <a:off x="11350490" y="75632"/>
              <a:ext cx="561796" cy="477454"/>
            </a:xfrm>
            <a:prstGeom prst="rect">
              <a:avLst/>
            </a:prstGeom>
          </p:spPr>
        </p:pic>
      </p:grpSp>
      <p:sp>
        <p:nvSpPr>
          <p:cNvPr id="27" name="Rectangle: Rounded Corners 26">
            <a:extLst>
              <a:ext uri="{FF2B5EF4-FFF2-40B4-BE49-F238E27FC236}">
                <a16:creationId xmlns:a16="http://schemas.microsoft.com/office/drawing/2014/main" id="{792425E9-2005-8DE3-0726-ACD1382B5ECD}"/>
              </a:ext>
            </a:extLst>
          </p:cNvPr>
          <p:cNvSpPr/>
          <p:nvPr/>
        </p:nvSpPr>
        <p:spPr>
          <a:xfrm>
            <a:off x="11672601" y="6337881"/>
            <a:ext cx="303103" cy="303103"/>
          </a:xfrm>
          <a:prstGeom prst="roundRect">
            <a:avLst>
              <a:gd name="adj" fmla="val 50000"/>
            </a:avLst>
          </a:prstGeom>
          <a:solidFill>
            <a:srgbClr val="256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Slide Number Placeholder 5">
            <a:extLst>
              <a:ext uri="{FF2B5EF4-FFF2-40B4-BE49-F238E27FC236}">
                <a16:creationId xmlns:a16="http://schemas.microsoft.com/office/drawing/2014/main" id="{55A8B064-8301-A5C2-86AA-AE2D0BA7A77D}"/>
              </a:ext>
            </a:extLst>
          </p:cNvPr>
          <p:cNvSpPr txBox="1">
            <a:spLocks/>
          </p:cNvSpPr>
          <p:nvPr/>
        </p:nvSpPr>
        <p:spPr>
          <a:xfrm>
            <a:off x="11672600" y="6306870"/>
            <a:ext cx="303104"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7BCE01-9058-4259-B684-EDDB3327DE6C}" type="slidenum">
              <a:rPr lang="en-US" sz="700" smtClean="0">
                <a:latin typeface="Open Sans" panose="020B0606030504020204" pitchFamily="34" charset="0"/>
                <a:ea typeface="Open Sans" panose="020B0606030504020204" pitchFamily="34" charset="0"/>
                <a:cs typeface="Open Sans" panose="020B0606030504020204" pitchFamily="34" charset="0"/>
              </a:rPr>
              <a:pPr>
                <a:defRPr/>
              </a:pPr>
              <a:t>2</a:t>
            </a:fld>
            <a:endParaRPr lang="en-US" sz="7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D6C7BC53-573B-6537-6B77-C77197F27AEE}"/>
              </a:ext>
            </a:extLst>
          </p:cNvPr>
          <p:cNvSpPr txBox="1"/>
          <p:nvPr/>
        </p:nvSpPr>
        <p:spPr>
          <a:xfrm>
            <a:off x="4631426" y="6600010"/>
            <a:ext cx="2929149" cy="169277"/>
          </a:xfrm>
          <a:prstGeom prst="rect">
            <a:avLst/>
          </a:prstGeom>
          <a:noFill/>
        </p:spPr>
        <p:txBody>
          <a:bodyPr wrap="square" lIns="0" tIns="0" rIns="0" bIns="0" rtlCol="0" anchor="t">
            <a:spAutoFit/>
          </a:bodyPr>
          <a:lstStyle/>
          <a:p>
            <a:pPr lvl="1" algn="ctr">
              <a:buSzPts val="1100"/>
            </a:pPr>
            <a:r>
              <a:rPr lang="en-PH" altLang="en-US" sz="1100" spc="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iowacomputergurus.com</a:t>
            </a:r>
            <a:endParaRPr lang="en-US" sz="1100" spc="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40F9F3B7-81ED-A33B-54C9-937B76BEC8A0}"/>
              </a:ext>
            </a:extLst>
          </p:cNvPr>
          <p:cNvSpPr/>
          <p:nvPr/>
        </p:nvSpPr>
        <p:spPr>
          <a:xfrm>
            <a:off x="0" y="1058173"/>
            <a:ext cx="12192000" cy="50780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959CC9C3-9C8C-14C5-0689-93A62CB805F0}"/>
              </a:ext>
            </a:extLst>
          </p:cNvPr>
          <p:cNvGrpSpPr/>
          <p:nvPr/>
        </p:nvGrpSpPr>
        <p:grpSpPr>
          <a:xfrm>
            <a:off x="515938" y="1701787"/>
            <a:ext cx="4410530" cy="360000"/>
            <a:chOff x="515938" y="1701787"/>
            <a:chExt cx="4410530" cy="360000"/>
          </a:xfrm>
        </p:grpSpPr>
        <p:sp>
          <p:nvSpPr>
            <p:cNvPr id="31" name="Arrow: Chevron 30">
              <a:extLst>
                <a:ext uri="{FF2B5EF4-FFF2-40B4-BE49-F238E27FC236}">
                  <a16:creationId xmlns:a16="http://schemas.microsoft.com/office/drawing/2014/main" id="{694B9F5B-6B3A-7E88-1513-B5935AA00780}"/>
                </a:ext>
              </a:extLst>
            </p:cNvPr>
            <p:cNvSpPr/>
            <p:nvPr/>
          </p:nvSpPr>
          <p:spPr>
            <a:xfrm>
              <a:off x="515938" y="1701787"/>
              <a:ext cx="360000" cy="360000"/>
            </a:xfrm>
            <a:prstGeom prst="chevron">
              <a:avLst/>
            </a:prstGeom>
            <a:solidFill>
              <a:srgbClr val="256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42E28E2B-2EEF-B3B3-11E5-A21C2E2C6300}"/>
                </a:ext>
              </a:extLst>
            </p:cNvPr>
            <p:cNvSpPr txBox="1">
              <a:spLocks/>
            </p:cNvSpPr>
            <p:nvPr/>
          </p:nvSpPr>
          <p:spPr>
            <a:xfrm>
              <a:off x="1221850" y="1738456"/>
              <a:ext cx="3704618" cy="307777"/>
            </a:xfrm>
            <a:prstGeom prst="rect">
              <a:avLst/>
            </a:prstGeom>
            <a:noFill/>
          </p:spPr>
          <p:txBody>
            <a:bodyPr wrap="square" lIns="0" tIns="0" rIns="0" bIns="0" anchor="ctr">
              <a:spAutoFit/>
            </a:bodyPr>
            <a:lstStyle/>
            <a:p>
              <a:pPr>
                <a:buClr>
                  <a:schemeClr val="dk1"/>
                </a:buClr>
                <a:buSzPts val="1100"/>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Microsoft MVP, </a:t>
              </a:r>
              <a:r>
                <a:rPr lang="en-US" sz="20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ASPInsider</a:t>
              </a: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oup 32">
            <a:extLst>
              <a:ext uri="{FF2B5EF4-FFF2-40B4-BE49-F238E27FC236}">
                <a16:creationId xmlns:a16="http://schemas.microsoft.com/office/drawing/2014/main" id="{91743DCB-9D6E-4A09-4B58-0FAF8B1644AC}"/>
              </a:ext>
            </a:extLst>
          </p:cNvPr>
          <p:cNvGrpSpPr/>
          <p:nvPr/>
        </p:nvGrpSpPr>
        <p:grpSpPr>
          <a:xfrm>
            <a:off x="515938" y="2652867"/>
            <a:ext cx="5821362" cy="360000"/>
            <a:chOff x="515938" y="2652867"/>
            <a:chExt cx="5821362" cy="360000"/>
          </a:xfrm>
        </p:grpSpPr>
        <p:sp>
          <p:nvSpPr>
            <p:cNvPr id="34" name="Arrow: Chevron 33">
              <a:extLst>
                <a:ext uri="{FF2B5EF4-FFF2-40B4-BE49-F238E27FC236}">
                  <a16:creationId xmlns:a16="http://schemas.microsoft.com/office/drawing/2014/main" id="{06F192C8-DFCE-62B2-9254-C23635490C7A}"/>
                </a:ext>
              </a:extLst>
            </p:cNvPr>
            <p:cNvSpPr/>
            <p:nvPr/>
          </p:nvSpPr>
          <p:spPr>
            <a:xfrm>
              <a:off x="515938" y="2652867"/>
              <a:ext cx="360000" cy="360000"/>
            </a:xfrm>
            <a:prstGeom prst="chevron">
              <a:avLst/>
            </a:prstGeom>
            <a:solidFill>
              <a:srgbClr val="256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97B41595-9D62-EFCE-2B71-7BD84CC13310}"/>
                </a:ext>
              </a:extLst>
            </p:cNvPr>
            <p:cNvSpPr txBox="1">
              <a:spLocks/>
            </p:cNvSpPr>
            <p:nvPr/>
          </p:nvSpPr>
          <p:spPr>
            <a:xfrm>
              <a:off x="1221850" y="2678034"/>
              <a:ext cx="5115450" cy="307777"/>
            </a:xfrm>
            <a:prstGeom prst="rect">
              <a:avLst/>
            </a:prstGeom>
            <a:noFill/>
          </p:spPr>
          <p:txBody>
            <a:bodyPr wrap="square" lIns="0" tIns="0" rIns="0" bIns="0" anchor="ctr">
              <a:spAutoFit/>
            </a:bodyPr>
            <a:lstStyle/>
            <a:p>
              <a:pPr>
                <a:buClr>
                  <a:schemeClr val="dk1"/>
                </a:buClr>
                <a:buSzPts val="1100"/>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CEO @ </a:t>
              </a:r>
              <a:r>
                <a:rPr lang="en-US" sz="20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IowaComputerGurus</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Inc</a:t>
              </a:r>
            </a:p>
          </p:txBody>
        </p:sp>
      </p:grpSp>
      <p:grpSp>
        <p:nvGrpSpPr>
          <p:cNvPr id="36" name="Group 35">
            <a:extLst>
              <a:ext uri="{FF2B5EF4-FFF2-40B4-BE49-F238E27FC236}">
                <a16:creationId xmlns:a16="http://schemas.microsoft.com/office/drawing/2014/main" id="{87B144A1-DA7B-19BD-534C-ADD72376BAAE}"/>
              </a:ext>
            </a:extLst>
          </p:cNvPr>
          <p:cNvGrpSpPr/>
          <p:nvPr/>
        </p:nvGrpSpPr>
        <p:grpSpPr>
          <a:xfrm>
            <a:off x="8156514" y="1525276"/>
            <a:ext cx="3520440" cy="4143875"/>
            <a:chOff x="8156514" y="1525276"/>
            <a:chExt cx="3520440" cy="4143875"/>
          </a:xfrm>
        </p:grpSpPr>
        <p:sp>
          <p:nvSpPr>
            <p:cNvPr id="37" name="Oval 36">
              <a:extLst>
                <a:ext uri="{FF2B5EF4-FFF2-40B4-BE49-F238E27FC236}">
                  <a16:creationId xmlns:a16="http://schemas.microsoft.com/office/drawing/2014/main" id="{E28BE7D9-4408-27D2-90D0-0B7837AB7138}"/>
                </a:ext>
              </a:extLst>
            </p:cNvPr>
            <p:cNvSpPr>
              <a:spLocks/>
            </p:cNvSpPr>
            <p:nvPr/>
          </p:nvSpPr>
          <p:spPr>
            <a:xfrm>
              <a:off x="8156514" y="1525276"/>
              <a:ext cx="3520440" cy="3520440"/>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ctr" anchorCtr="0" compatLnSpc="1">
              <a:prstTxWarp prst="textNoShape">
                <a:avLst/>
              </a:prstTxWarp>
              <a:noAutofit/>
            </a:bodyPr>
            <a:lstStyle/>
            <a:p>
              <a:pPr algn="ctr" defTabSz="1300460">
                <a:buClrTx/>
              </a:pPr>
              <a:endParaRPr lang="en-US" sz="2200" b="1" kern="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 name="Picture 37" descr="A person wearing glasses&#10;&#10;Description automatically generated with medium confidence">
              <a:extLst>
                <a:ext uri="{FF2B5EF4-FFF2-40B4-BE49-F238E27FC236}">
                  <a16:creationId xmlns:a16="http://schemas.microsoft.com/office/drawing/2014/main" id="{B40AF4F2-115E-A6B1-C68D-3620F8DF1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8272370" y="1641132"/>
              <a:ext cx="3288728" cy="3288728"/>
            </a:xfrm>
            <a:custGeom>
              <a:avLst/>
              <a:gdLst>
                <a:gd name="connsiteX0" fmla="*/ 1758043 w 3516086"/>
                <a:gd name="connsiteY0" fmla="*/ 0 h 3516086"/>
                <a:gd name="connsiteX1" fmla="*/ 3516086 w 3516086"/>
                <a:gd name="connsiteY1" fmla="*/ 1758043 h 3516086"/>
                <a:gd name="connsiteX2" fmla="*/ 1758043 w 3516086"/>
                <a:gd name="connsiteY2" fmla="*/ 3516086 h 3516086"/>
                <a:gd name="connsiteX3" fmla="*/ 0 w 3516086"/>
                <a:gd name="connsiteY3" fmla="*/ 1758043 h 3516086"/>
                <a:gd name="connsiteX4" fmla="*/ 1758043 w 3516086"/>
                <a:gd name="connsiteY4" fmla="*/ 0 h 351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086" h="3516086">
                  <a:moveTo>
                    <a:pt x="1758043" y="0"/>
                  </a:moveTo>
                  <a:cubicBezTo>
                    <a:pt x="2728983" y="0"/>
                    <a:pt x="3516086" y="787103"/>
                    <a:pt x="3516086" y="1758043"/>
                  </a:cubicBezTo>
                  <a:cubicBezTo>
                    <a:pt x="3516086" y="2728983"/>
                    <a:pt x="2728983" y="3516086"/>
                    <a:pt x="1758043" y="3516086"/>
                  </a:cubicBezTo>
                  <a:cubicBezTo>
                    <a:pt x="787103" y="3516086"/>
                    <a:pt x="0" y="2728983"/>
                    <a:pt x="0" y="1758043"/>
                  </a:cubicBezTo>
                  <a:cubicBezTo>
                    <a:pt x="0" y="787103"/>
                    <a:pt x="787103" y="0"/>
                    <a:pt x="1758043" y="0"/>
                  </a:cubicBezTo>
                  <a:close/>
                </a:path>
              </a:pathLst>
            </a:custGeom>
            <a:solidFill>
              <a:schemeClr val="bg1"/>
            </a:solidFill>
            <a:ln>
              <a:noFill/>
            </a:ln>
            <a:effectLst/>
          </p:spPr>
        </p:pic>
        <p:sp>
          <p:nvSpPr>
            <p:cNvPr id="43" name="TextBox 42">
              <a:extLst>
                <a:ext uri="{FF2B5EF4-FFF2-40B4-BE49-F238E27FC236}">
                  <a16:creationId xmlns:a16="http://schemas.microsoft.com/office/drawing/2014/main" id="{D4DD7A91-3A41-BF5A-DC6A-AF9FE89D237D}"/>
                </a:ext>
              </a:extLst>
            </p:cNvPr>
            <p:cNvSpPr txBox="1"/>
            <p:nvPr/>
          </p:nvSpPr>
          <p:spPr>
            <a:xfrm>
              <a:off x="8534527" y="5284430"/>
              <a:ext cx="2760062" cy="384721"/>
            </a:xfrm>
            <a:prstGeom prst="rect">
              <a:avLst/>
            </a:prstGeom>
            <a:noFill/>
          </p:spPr>
          <p:txBody>
            <a:bodyPr wrap="square" lIns="0" tIns="0" rIns="0" bIns="0">
              <a:spAutoFit/>
            </a:bodyPr>
            <a:lstStyle/>
            <a:p>
              <a:pPr algn="ctr"/>
              <a:r>
                <a:rPr lang="en-US" sz="2500" b="1" dirty="0">
                  <a:solidFill>
                    <a:srgbClr val="2564F8"/>
                  </a:solidFill>
                  <a:latin typeface="Open Sans" panose="020B0606030504020204" pitchFamily="34" charset="0"/>
                  <a:ea typeface="Open Sans" panose="020B0606030504020204" pitchFamily="34" charset="0"/>
                  <a:cs typeface="Open Sans" panose="020B0606030504020204" pitchFamily="34" charset="0"/>
                </a:rPr>
                <a:t>MITCHEL SELLERS</a:t>
              </a:r>
            </a:p>
          </p:txBody>
        </p:sp>
      </p:grpSp>
      <p:grpSp>
        <p:nvGrpSpPr>
          <p:cNvPr id="44" name="Group 43">
            <a:extLst>
              <a:ext uri="{FF2B5EF4-FFF2-40B4-BE49-F238E27FC236}">
                <a16:creationId xmlns:a16="http://schemas.microsoft.com/office/drawing/2014/main" id="{CE5B6A38-953E-AEA5-7BEE-77D2F7AD0A1D}"/>
              </a:ext>
            </a:extLst>
          </p:cNvPr>
          <p:cNvGrpSpPr/>
          <p:nvPr/>
        </p:nvGrpSpPr>
        <p:grpSpPr>
          <a:xfrm>
            <a:off x="515938" y="3590966"/>
            <a:ext cx="6947368" cy="1953432"/>
            <a:chOff x="515938" y="3590966"/>
            <a:chExt cx="6947368" cy="1953432"/>
          </a:xfrm>
        </p:grpSpPr>
        <p:sp>
          <p:nvSpPr>
            <p:cNvPr id="45" name="TextBox 44">
              <a:extLst>
                <a:ext uri="{FF2B5EF4-FFF2-40B4-BE49-F238E27FC236}">
                  <a16:creationId xmlns:a16="http://schemas.microsoft.com/office/drawing/2014/main" id="{D0A5A5F7-73CC-4567-C325-154EE6F0E995}"/>
                </a:ext>
              </a:extLst>
            </p:cNvPr>
            <p:cNvSpPr txBox="1">
              <a:spLocks/>
            </p:cNvSpPr>
            <p:nvPr/>
          </p:nvSpPr>
          <p:spPr>
            <a:xfrm>
              <a:off x="515938" y="3590966"/>
              <a:ext cx="3704618" cy="338554"/>
            </a:xfrm>
            <a:prstGeom prst="rect">
              <a:avLst/>
            </a:prstGeom>
            <a:noFill/>
          </p:spPr>
          <p:txBody>
            <a:bodyPr wrap="square" lIns="0" tIns="0" rIns="0" bIns="0" anchor="ctr">
              <a:spAutoFit/>
            </a:bodyPr>
            <a:lstStyle/>
            <a:p>
              <a:pPr>
                <a:buClr>
                  <a:schemeClr val="dk1"/>
                </a:buClr>
                <a:buSzPts val="1100"/>
              </a:pPr>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Contact Information</a:t>
              </a:r>
            </a:p>
          </p:txBody>
        </p:sp>
        <p:sp>
          <p:nvSpPr>
            <p:cNvPr id="46" name="Oval 45">
              <a:extLst>
                <a:ext uri="{FF2B5EF4-FFF2-40B4-BE49-F238E27FC236}">
                  <a16:creationId xmlns:a16="http://schemas.microsoft.com/office/drawing/2014/main" id="{F2386289-F9AF-8EA6-CDDA-8A5376E798EA}"/>
                </a:ext>
              </a:extLst>
            </p:cNvPr>
            <p:cNvSpPr/>
            <p:nvPr/>
          </p:nvSpPr>
          <p:spPr>
            <a:xfrm>
              <a:off x="515938" y="4174397"/>
              <a:ext cx="568738" cy="568738"/>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bodyPr>
            <a:lstStyle/>
            <a:p>
              <a:pPr defTabSz="1300460">
                <a:buClrTx/>
              </a:pPr>
              <a:endParaRPr lang="en-US" sz="2560" kern="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53B2E11-6B9B-B190-5968-102498AEFBAF}"/>
                </a:ext>
              </a:extLst>
            </p:cNvPr>
            <p:cNvSpPr txBox="1">
              <a:spLocks/>
            </p:cNvSpPr>
            <p:nvPr/>
          </p:nvSpPr>
          <p:spPr>
            <a:xfrm>
              <a:off x="1345420" y="4351043"/>
              <a:ext cx="2963953" cy="215444"/>
            </a:xfrm>
            <a:prstGeom prst="rect">
              <a:avLst/>
            </a:prstGeom>
            <a:noFill/>
          </p:spPr>
          <p:txBody>
            <a:bodyPr wrap="none" lIns="0" tIns="0" rIns="0" bIns="0" anchor="ctr">
              <a:spAutoFit/>
            </a:bodyPr>
            <a:lstStyle/>
            <a:p>
              <a:pPr lvl="1">
                <a:buClr>
                  <a:schemeClr val="dk1"/>
                </a:buClr>
                <a:buSzPts val="1100"/>
              </a:pPr>
              <a:r>
                <a:rPr lang="en-PH"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msellers@iowacomputergurus.com</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Oval 47">
              <a:extLst>
                <a:ext uri="{FF2B5EF4-FFF2-40B4-BE49-F238E27FC236}">
                  <a16:creationId xmlns:a16="http://schemas.microsoft.com/office/drawing/2014/main" id="{CA3D6178-5226-52EC-7A62-00F37A5E9AB1}"/>
                </a:ext>
              </a:extLst>
            </p:cNvPr>
            <p:cNvSpPr/>
            <p:nvPr/>
          </p:nvSpPr>
          <p:spPr>
            <a:xfrm>
              <a:off x="515938" y="4975660"/>
              <a:ext cx="568738" cy="568738"/>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bodyPr>
            <a:lstStyle/>
            <a:p>
              <a:pPr defTabSz="1300460">
                <a:buClrTx/>
              </a:pPr>
              <a:endParaRPr lang="en-US" sz="2560" kern="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2EC08294-6684-FBFF-FDC1-BA89939BBB14}"/>
                </a:ext>
              </a:extLst>
            </p:cNvPr>
            <p:cNvSpPr txBox="1">
              <a:spLocks/>
            </p:cNvSpPr>
            <p:nvPr/>
          </p:nvSpPr>
          <p:spPr>
            <a:xfrm>
              <a:off x="1345420" y="5152306"/>
              <a:ext cx="2199320" cy="215444"/>
            </a:xfrm>
            <a:prstGeom prst="rect">
              <a:avLst/>
            </a:prstGeom>
            <a:noFill/>
          </p:spPr>
          <p:txBody>
            <a:bodyPr wrap="none" lIns="0" tIns="0" rIns="0" bIns="0" anchor="ctr">
              <a:spAutoFit/>
            </a:bodyPr>
            <a:lstStyle/>
            <a:p>
              <a:pPr lvl="1">
                <a:buClr>
                  <a:schemeClr val="dk1"/>
                </a:buClr>
                <a:buSzPts val="1100"/>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Github.com/</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mitchelsellers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Oval 49">
              <a:extLst>
                <a:ext uri="{FF2B5EF4-FFF2-40B4-BE49-F238E27FC236}">
                  <a16:creationId xmlns:a16="http://schemas.microsoft.com/office/drawing/2014/main" id="{D1067B53-4E0A-F905-9CCC-AED4280825B5}"/>
                </a:ext>
              </a:extLst>
            </p:cNvPr>
            <p:cNvSpPr/>
            <p:nvPr/>
          </p:nvSpPr>
          <p:spPr>
            <a:xfrm>
              <a:off x="4606025" y="4174397"/>
              <a:ext cx="568738" cy="568738"/>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bodyPr>
            <a:lstStyle/>
            <a:p>
              <a:pPr defTabSz="1300460">
                <a:buClrTx/>
              </a:pPr>
              <a:endParaRPr lang="en-US" sz="2560" kern="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EDE99C39-6D6A-FB14-B2E5-33BD8249ECC0}"/>
                </a:ext>
              </a:extLst>
            </p:cNvPr>
            <p:cNvSpPr txBox="1">
              <a:spLocks/>
            </p:cNvSpPr>
            <p:nvPr/>
          </p:nvSpPr>
          <p:spPr>
            <a:xfrm>
              <a:off x="5435507" y="4351043"/>
              <a:ext cx="1314462" cy="215444"/>
            </a:xfrm>
            <a:prstGeom prst="rect">
              <a:avLst/>
            </a:prstGeom>
            <a:noFill/>
          </p:spPr>
          <p:txBody>
            <a:bodyPr wrap="none" lIns="0" tIns="0" rIns="0" bIns="0" anchor="ctr">
              <a:spAutoFit/>
            </a:bodyPr>
            <a:lstStyle/>
            <a:p>
              <a:pPr lvl="1">
                <a:buClr>
                  <a:schemeClr val="dk1"/>
                </a:buClr>
                <a:buSzPts val="1100"/>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@mitchelsellers</a:t>
              </a:r>
            </a:p>
          </p:txBody>
        </p:sp>
        <p:sp>
          <p:nvSpPr>
            <p:cNvPr id="52" name="Oval 51">
              <a:extLst>
                <a:ext uri="{FF2B5EF4-FFF2-40B4-BE49-F238E27FC236}">
                  <a16:creationId xmlns:a16="http://schemas.microsoft.com/office/drawing/2014/main" id="{0FBBC654-AFDC-4672-A930-31EC900B79EF}"/>
                </a:ext>
              </a:extLst>
            </p:cNvPr>
            <p:cNvSpPr/>
            <p:nvPr/>
          </p:nvSpPr>
          <p:spPr>
            <a:xfrm>
              <a:off x="4606025" y="4975659"/>
              <a:ext cx="568738" cy="568738"/>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bodyPr>
            <a:lstStyle/>
            <a:p>
              <a:pPr defTabSz="1300460">
                <a:buClrTx/>
              </a:pPr>
              <a:endParaRPr lang="en-US" sz="2560" kern="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9A72A4DE-6026-4C25-41FF-D92C9D5B0768}"/>
                </a:ext>
              </a:extLst>
            </p:cNvPr>
            <p:cNvSpPr txBox="1">
              <a:spLocks/>
            </p:cNvSpPr>
            <p:nvPr/>
          </p:nvSpPr>
          <p:spPr>
            <a:xfrm>
              <a:off x="5435507" y="5152305"/>
              <a:ext cx="2027799" cy="215444"/>
            </a:xfrm>
            <a:prstGeom prst="rect">
              <a:avLst/>
            </a:prstGeom>
            <a:noFill/>
          </p:spPr>
          <p:txBody>
            <a:bodyPr wrap="none" lIns="0" tIns="0" rIns="0" bIns="0" anchor="ctr">
              <a:spAutoFit/>
            </a:bodyPr>
            <a:lstStyle/>
            <a:p>
              <a:pPr lvl="1">
                <a:buClr>
                  <a:schemeClr val="dk1"/>
                </a:buClr>
                <a:buSzPts val="1100"/>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www.mitchelsellers.com</a:t>
              </a:r>
            </a:p>
          </p:txBody>
        </p:sp>
        <p:pic>
          <p:nvPicPr>
            <p:cNvPr id="54" name="Picture 53">
              <a:extLst>
                <a:ext uri="{FF2B5EF4-FFF2-40B4-BE49-F238E27FC236}">
                  <a16:creationId xmlns:a16="http://schemas.microsoft.com/office/drawing/2014/main" id="{32BAA2D9-86A1-31C4-F828-68FC14F1C8D2}"/>
                </a:ext>
              </a:extLst>
            </p:cNvPr>
            <p:cNvPicPr>
              <a:picLocks noChangeAspect="1"/>
            </p:cNvPicPr>
            <p:nvPr/>
          </p:nvPicPr>
          <p:blipFill>
            <a:blip r:embed="rId5">
              <a:duotone>
                <a:schemeClr val="accent2">
                  <a:shade val="45000"/>
                  <a:satMod val="135000"/>
                </a:schemeClr>
                <a:prstClr val="white"/>
              </a:duotone>
            </a:blip>
            <a:stretch>
              <a:fillRect/>
            </a:stretch>
          </p:blipFill>
          <p:spPr>
            <a:xfrm>
              <a:off x="649792" y="5109514"/>
              <a:ext cx="301030" cy="301030"/>
            </a:xfrm>
            <a:prstGeom prst="rect">
              <a:avLst/>
            </a:prstGeom>
          </p:spPr>
        </p:pic>
        <p:pic>
          <p:nvPicPr>
            <p:cNvPr id="55" name="Picture 54">
              <a:extLst>
                <a:ext uri="{FF2B5EF4-FFF2-40B4-BE49-F238E27FC236}">
                  <a16:creationId xmlns:a16="http://schemas.microsoft.com/office/drawing/2014/main" id="{7325FCC2-A985-C056-2A4E-1D4FBE7D8F6D}"/>
                </a:ext>
              </a:extLst>
            </p:cNvPr>
            <p:cNvPicPr>
              <a:picLocks noChangeAspect="1"/>
            </p:cNvPicPr>
            <p:nvPr/>
          </p:nvPicPr>
          <p:blipFill>
            <a:blip r:embed="rId6">
              <a:duotone>
                <a:schemeClr val="accent2">
                  <a:shade val="45000"/>
                  <a:satMod val="135000"/>
                </a:schemeClr>
                <a:prstClr val="white"/>
              </a:duotone>
            </a:blip>
            <a:stretch>
              <a:fillRect/>
            </a:stretch>
          </p:blipFill>
          <p:spPr>
            <a:xfrm>
              <a:off x="4739879" y="4308251"/>
              <a:ext cx="301030" cy="301030"/>
            </a:xfrm>
            <a:prstGeom prst="rect">
              <a:avLst/>
            </a:prstGeom>
          </p:spPr>
        </p:pic>
        <p:pic>
          <p:nvPicPr>
            <p:cNvPr id="56" name="Picture 55">
              <a:extLst>
                <a:ext uri="{FF2B5EF4-FFF2-40B4-BE49-F238E27FC236}">
                  <a16:creationId xmlns:a16="http://schemas.microsoft.com/office/drawing/2014/main" id="{297CDB69-C0BB-0516-822D-DC08C1EB0063}"/>
                </a:ext>
              </a:extLst>
            </p:cNvPr>
            <p:cNvPicPr>
              <a:picLocks noChangeAspect="1"/>
            </p:cNvPicPr>
            <p:nvPr/>
          </p:nvPicPr>
          <p:blipFill>
            <a:blip r:embed="rId7">
              <a:duotone>
                <a:schemeClr val="accent2">
                  <a:shade val="45000"/>
                  <a:satMod val="135000"/>
                </a:schemeClr>
                <a:prstClr val="white"/>
              </a:duotone>
            </a:blip>
            <a:stretch>
              <a:fillRect/>
            </a:stretch>
          </p:blipFill>
          <p:spPr>
            <a:xfrm>
              <a:off x="649792" y="4308251"/>
              <a:ext cx="301030" cy="301030"/>
            </a:xfrm>
            <a:prstGeom prst="rect">
              <a:avLst/>
            </a:prstGeom>
          </p:spPr>
        </p:pic>
        <p:pic>
          <p:nvPicPr>
            <p:cNvPr id="57" name="Picture 56">
              <a:extLst>
                <a:ext uri="{FF2B5EF4-FFF2-40B4-BE49-F238E27FC236}">
                  <a16:creationId xmlns:a16="http://schemas.microsoft.com/office/drawing/2014/main" id="{55A4FB90-16BB-8668-7238-7009B89B7B60}"/>
                </a:ext>
              </a:extLst>
            </p:cNvPr>
            <p:cNvPicPr>
              <a:picLocks noChangeAspect="1"/>
            </p:cNvPicPr>
            <p:nvPr/>
          </p:nvPicPr>
          <p:blipFill>
            <a:blip r:embed="rId8">
              <a:duotone>
                <a:schemeClr val="accent2">
                  <a:shade val="45000"/>
                  <a:satMod val="135000"/>
                </a:schemeClr>
                <a:prstClr val="white"/>
              </a:duotone>
            </a:blip>
            <a:stretch>
              <a:fillRect/>
            </a:stretch>
          </p:blipFill>
          <p:spPr>
            <a:xfrm>
              <a:off x="4739879" y="5109513"/>
              <a:ext cx="301030" cy="301030"/>
            </a:xfrm>
            <a:prstGeom prst="rect">
              <a:avLst/>
            </a:prstGeom>
          </p:spPr>
        </p:pic>
      </p:grpSp>
      <p:sp>
        <p:nvSpPr>
          <p:cNvPr id="6" name="Rectangle 5">
            <a:extLst>
              <a:ext uri="{FF2B5EF4-FFF2-40B4-BE49-F238E27FC236}">
                <a16:creationId xmlns:a16="http://schemas.microsoft.com/office/drawing/2014/main" id="{27F6A8AB-072E-C747-1336-13DDBE432237}"/>
              </a:ext>
            </a:extLst>
          </p:cNvPr>
          <p:cNvSpPr/>
          <p:nvPr/>
        </p:nvSpPr>
        <p:spPr>
          <a:xfrm>
            <a:off x="0" y="6136253"/>
            <a:ext cx="1915297" cy="721747"/>
          </a:xfrm>
          <a:prstGeom prst="rect">
            <a:avLst/>
          </a:prstGeom>
          <a:solidFill>
            <a:srgbClr val="256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owa-01">
            <a:extLst>
              <a:ext uri="{FF2B5EF4-FFF2-40B4-BE49-F238E27FC236}">
                <a16:creationId xmlns:a16="http://schemas.microsoft.com/office/drawing/2014/main" id="{581B0256-E6B2-7A39-339B-5B5F87DB1187}"/>
              </a:ext>
            </a:extLst>
          </p:cNvPr>
          <p:cNvPicPr>
            <a:picLocks noChangeAspect="1"/>
          </p:cNvPicPr>
          <p:nvPr/>
        </p:nvPicPr>
        <p:blipFill>
          <a:blip r:embed="rId9"/>
          <a:stretch>
            <a:fillRect/>
          </a:stretch>
        </p:blipFill>
        <p:spPr>
          <a:xfrm>
            <a:off x="182984" y="6278657"/>
            <a:ext cx="1549328" cy="436938"/>
          </a:xfrm>
          <a:prstGeom prst="rect">
            <a:avLst/>
          </a:prstGeom>
        </p:spPr>
      </p:pic>
    </p:spTree>
    <p:extLst>
      <p:ext uri="{BB962C8B-B14F-4D97-AF65-F5344CB8AC3E}">
        <p14:creationId xmlns:p14="http://schemas.microsoft.com/office/powerpoint/2010/main" val="2365035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1+#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CEC27-4838-8ACF-9C26-A1A1FB6CC4FF}"/>
              </a:ext>
            </a:extLst>
          </p:cNvPr>
          <p:cNvSpPr>
            <a:spLocks noGrp="1"/>
          </p:cNvSpPr>
          <p:nvPr>
            <p:ph type="title"/>
          </p:nvPr>
        </p:nvSpPr>
        <p:spPr>
          <a:xfrm>
            <a:off x="1171074" y="1396686"/>
            <a:ext cx="3240506" cy="4064628"/>
          </a:xfrm>
        </p:spPr>
        <p:txBody>
          <a:bodyPr>
            <a:normAutofit/>
          </a:bodyPr>
          <a:lstStyle/>
          <a:p>
            <a:r>
              <a:rPr lang="en-US">
                <a:solidFill>
                  <a:srgbClr val="FFFFFF"/>
                </a:solidFill>
              </a:rPr>
              <a:t>Parting Notes &amp; Questions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64A796-4B80-9381-A4FF-2B1ED79C9E1F}"/>
              </a:ext>
            </a:extLst>
          </p:cNvPr>
          <p:cNvSpPr>
            <a:spLocks noGrp="1"/>
          </p:cNvSpPr>
          <p:nvPr>
            <p:ph idx="1"/>
          </p:nvPr>
        </p:nvSpPr>
        <p:spPr>
          <a:xfrm>
            <a:off x="5370153" y="1526033"/>
            <a:ext cx="5536397" cy="3935281"/>
          </a:xfrm>
        </p:spPr>
        <p:txBody>
          <a:bodyPr>
            <a:normAutofit/>
          </a:bodyPr>
          <a:lstStyle/>
          <a:p>
            <a:r>
              <a:rPr lang="en-US" dirty="0"/>
              <a:t>Facial Recognition requires much more scrutiny before use</a:t>
            </a:r>
          </a:p>
          <a:p>
            <a:r>
              <a:rPr lang="en-US" dirty="0"/>
              <a:t>Image detection items are powerful</a:t>
            </a:r>
          </a:p>
          <a:p>
            <a:pPr lvl="1"/>
            <a:r>
              <a:rPr lang="en-US" dirty="0"/>
              <a:t>Categorization</a:t>
            </a:r>
          </a:p>
          <a:p>
            <a:pPr lvl="1"/>
            <a:r>
              <a:rPr lang="en-US" dirty="0"/>
              <a:t>Tagging</a:t>
            </a:r>
          </a:p>
          <a:p>
            <a:pPr lvl="1"/>
            <a:r>
              <a:rPr lang="en-US" dirty="0"/>
              <a:t>Brand/Object detection</a:t>
            </a:r>
          </a:p>
          <a:p>
            <a:pPr lvl="1"/>
            <a:r>
              <a:rPr lang="en-US" dirty="0"/>
              <a:t>Smart Thumbnails</a:t>
            </a:r>
          </a:p>
          <a:p>
            <a:r>
              <a:rPr lang="en-US" dirty="0"/>
              <a:t>Questions?</a:t>
            </a:r>
          </a:p>
        </p:txBody>
      </p:sp>
    </p:spTree>
    <p:extLst>
      <p:ext uri="{BB962C8B-B14F-4D97-AF65-F5344CB8AC3E}">
        <p14:creationId xmlns:p14="http://schemas.microsoft.com/office/powerpoint/2010/main" val="35832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C2672-DCF3-D0C1-39AE-36E27CF98933}"/>
              </a:ext>
            </a:extLst>
          </p:cNvPr>
          <p:cNvSpPr>
            <a:spLocks/>
          </p:cNvSpPr>
          <p:nvPr/>
        </p:nvSpPr>
        <p:spPr>
          <a:xfrm>
            <a:off x="0" y="1058173"/>
            <a:ext cx="12192000" cy="50780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5" name="Picture 34">
            <a:extLst>
              <a:ext uri="{FF2B5EF4-FFF2-40B4-BE49-F238E27FC236}">
                <a16:creationId xmlns:a16="http://schemas.microsoft.com/office/drawing/2014/main" id="{FF17234A-036D-6850-44A0-0F7787BA400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063056"/>
            <a:ext cx="5802922" cy="5078080"/>
          </a:xfrm>
          <a:custGeom>
            <a:avLst/>
            <a:gdLst>
              <a:gd name="connsiteX0" fmla="*/ 0 w 5802922"/>
              <a:gd name="connsiteY0" fmla="*/ 0 h 5078080"/>
              <a:gd name="connsiteX1" fmla="*/ 5802922 w 5802922"/>
              <a:gd name="connsiteY1" fmla="*/ 0 h 5078080"/>
              <a:gd name="connsiteX2" fmla="*/ 5802922 w 5802922"/>
              <a:gd name="connsiteY2" fmla="*/ 5078080 h 5078080"/>
              <a:gd name="connsiteX3" fmla="*/ 0 w 5802922"/>
              <a:gd name="connsiteY3" fmla="*/ 5078080 h 5078080"/>
            </a:gdLst>
            <a:ahLst/>
            <a:cxnLst>
              <a:cxn ang="0">
                <a:pos x="connsiteX0" y="connsiteY0"/>
              </a:cxn>
              <a:cxn ang="0">
                <a:pos x="connsiteX1" y="connsiteY1"/>
              </a:cxn>
              <a:cxn ang="0">
                <a:pos x="connsiteX2" y="connsiteY2"/>
              </a:cxn>
              <a:cxn ang="0">
                <a:pos x="connsiteX3" y="connsiteY3"/>
              </a:cxn>
            </a:cxnLst>
            <a:rect l="l" t="t" r="r" b="b"/>
            <a:pathLst>
              <a:path w="5802922" h="5078080">
                <a:moveTo>
                  <a:pt x="0" y="0"/>
                </a:moveTo>
                <a:lnTo>
                  <a:pt x="5802922" y="0"/>
                </a:lnTo>
                <a:lnTo>
                  <a:pt x="5802922" y="5078080"/>
                </a:lnTo>
                <a:lnTo>
                  <a:pt x="0" y="5078080"/>
                </a:lnTo>
                <a:close/>
              </a:path>
            </a:pathLst>
          </a:custGeom>
        </p:spPr>
      </p:pic>
      <p:sp>
        <p:nvSpPr>
          <p:cNvPr id="16" name="Title 1">
            <a:extLst>
              <a:ext uri="{FF2B5EF4-FFF2-40B4-BE49-F238E27FC236}">
                <a16:creationId xmlns:a16="http://schemas.microsoft.com/office/drawing/2014/main" id="{892696B7-D1B5-0F40-5A7F-CA48415E7332}"/>
              </a:ext>
            </a:extLst>
          </p:cNvPr>
          <p:cNvSpPr txBox="1">
            <a:spLocks/>
          </p:cNvSpPr>
          <p:nvPr/>
        </p:nvSpPr>
        <p:spPr>
          <a:xfrm>
            <a:off x="498685" y="135314"/>
            <a:ext cx="9801566" cy="847174"/>
          </a:xfrm>
          <a:prstGeom prst="rect">
            <a:avLst/>
          </a:prstGeom>
        </p:spPr>
        <p:txBody>
          <a:bodyPr lIns="0" tIns="0" rIns="0" bIns="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rgbClr val="3C69B1"/>
                </a:solidFill>
                <a:latin typeface="Open Sans" panose="020B0606030504020204" pitchFamily="34" charset="0"/>
                <a:ea typeface="Open Sans" panose="020B0606030504020204" pitchFamily="34" charset="0"/>
                <a:cs typeface="Open Sans" panose="020B0606030504020204" pitchFamily="34" charset="0"/>
              </a:rPr>
              <a:t>Agenda</a:t>
            </a:r>
            <a:endParaRPr lang="en-PH" altLang="en-US" sz="3200" b="1" dirty="0">
              <a:solidFill>
                <a:srgbClr val="3C69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Straight Connector 12">
            <a:extLst>
              <a:ext uri="{FF2B5EF4-FFF2-40B4-BE49-F238E27FC236}">
                <a16:creationId xmlns:a16="http://schemas.microsoft.com/office/drawing/2014/main" id="{F830AA55-CFCC-0B07-6825-E74FF71FD450}"/>
              </a:ext>
            </a:extLst>
          </p:cNvPr>
          <p:cNvCxnSpPr>
            <a:cxnSpLocks/>
          </p:cNvCxnSpPr>
          <p:nvPr/>
        </p:nvCxnSpPr>
        <p:spPr>
          <a:xfrm>
            <a:off x="-10888" y="6490823"/>
            <a:ext cx="11508662" cy="0"/>
          </a:xfrm>
          <a:prstGeom prst="line">
            <a:avLst/>
          </a:prstGeom>
          <a:ln w="6350">
            <a:solidFill>
              <a:schemeClr val="bg1">
                <a:lumMod val="8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AD09DBD-D5B3-1444-3061-579D84901051}"/>
              </a:ext>
            </a:extLst>
          </p:cNvPr>
          <p:cNvGrpSpPr/>
          <p:nvPr/>
        </p:nvGrpSpPr>
        <p:grpSpPr>
          <a:xfrm>
            <a:off x="9589914" y="-51748"/>
            <a:ext cx="2602086" cy="856755"/>
            <a:chOff x="9589914" y="-51748"/>
            <a:chExt cx="2602086" cy="856755"/>
          </a:xfrm>
        </p:grpSpPr>
        <p:sp>
          <p:nvSpPr>
            <p:cNvPr id="18" name="Freeform 8">
              <a:extLst>
                <a:ext uri="{FF2B5EF4-FFF2-40B4-BE49-F238E27FC236}">
                  <a16:creationId xmlns:a16="http://schemas.microsoft.com/office/drawing/2014/main" id="{BFB0986B-D0A1-A0C2-C848-CCC1976BAFF3}"/>
                </a:ext>
              </a:extLst>
            </p:cNvPr>
            <p:cNvSpPr/>
            <p:nvPr userDrawn="1"/>
          </p:nvSpPr>
          <p:spPr>
            <a:xfrm>
              <a:off x="9589914" y="-51748"/>
              <a:ext cx="2602086" cy="856755"/>
            </a:xfrm>
            <a:custGeom>
              <a:avLst/>
              <a:gdLst>
                <a:gd name="connsiteX0" fmla="*/ 0 w 6551578"/>
                <a:gd name="connsiteY0" fmla="*/ 0 h 2969085"/>
                <a:gd name="connsiteX1" fmla="*/ 122329 w 6551578"/>
                <a:gd name="connsiteY1" fmla="*/ 40995 h 2969085"/>
                <a:gd name="connsiteX2" fmla="*/ 5473674 w 6551578"/>
                <a:gd name="connsiteY2" fmla="*/ 2483803 h 2969085"/>
                <a:gd name="connsiteX3" fmla="*/ 6408050 w 6551578"/>
                <a:gd name="connsiteY3" fmla="*/ 2369435 h 2969085"/>
                <a:gd name="connsiteX4" fmla="*/ 6551578 w 6551578"/>
                <a:gd name="connsiteY4" fmla="*/ 2324110 h 2969085"/>
                <a:gd name="connsiteX5" fmla="*/ 6551578 w 6551578"/>
                <a:gd name="connsiteY5" fmla="*/ 2929489 h 2969085"/>
                <a:gd name="connsiteX6" fmla="*/ 6311675 w 6551578"/>
                <a:gd name="connsiteY6" fmla="*/ 2956209 h 2969085"/>
                <a:gd name="connsiteX7" fmla="*/ 5755904 w 6551578"/>
                <a:gd name="connsiteY7" fmla="*/ 2963984 h 2969085"/>
                <a:gd name="connsiteX8" fmla="*/ 85470 w 6551578"/>
                <a:gd name="connsiteY8" fmla="*/ 37077 h 2969085"/>
                <a:gd name="connsiteX9" fmla="*/ 0 w 6551578"/>
                <a:gd name="connsiteY9" fmla="*/ 0 h 29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1578" h="2969085">
                  <a:moveTo>
                    <a:pt x="0" y="0"/>
                  </a:moveTo>
                  <a:lnTo>
                    <a:pt x="122329" y="40995"/>
                  </a:lnTo>
                  <a:cubicBezTo>
                    <a:pt x="2133573" y="761052"/>
                    <a:pt x="3131893" y="2483803"/>
                    <a:pt x="5473674" y="2483803"/>
                  </a:cubicBezTo>
                  <a:cubicBezTo>
                    <a:pt x="5820604" y="2483803"/>
                    <a:pt x="6130230" y="2443147"/>
                    <a:pt x="6408050" y="2369435"/>
                  </a:cubicBezTo>
                  <a:lnTo>
                    <a:pt x="6551578" y="2324110"/>
                  </a:lnTo>
                  <a:lnTo>
                    <a:pt x="6551578" y="2929489"/>
                  </a:lnTo>
                  <a:lnTo>
                    <a:pt x="6311675" y="2956209"/>
                  </a:lnTo>
                  <a:cubicBezTo>
                    <a:pt x="6135894" y="2969971"/>
                    <a:pt x="5950878" y="2972930"/>
                    <a:pt x="5755904" y="2963984"/>
                  </a:cubicBezTo>
                  <a:cubicBezTo>
                    <a:pt x="3211486" y="2847240"/>
                    <a:pt x="2161144" y="985810"/>
                    <a:pt x="85470" y="37077"/>
                  </a:cubicBezTo>
                  <a:lnTo>
                    <a:pt x="0" y="0"/>
                  </a:lnTo>
                  <a:close/>
                </a:path>
              </a:pathLst>
            </a:custGeom>
            <a:solidFill>
              <a:srgbClr val="2564F8"/>
            </a:solidFill>
            <a:ln w="360" cap="flat">
              <a:noFill/>
              <a:prstDash val="solid"/>
              <a:miter/>
            </a:ln>
          </p:spPr>
          <p:txBody>
            <a:bodyPr wrap="square" rtlCol="0" anchor="ctr">
              <a:noAutofit/>
            </a:bodyPr>
            <a:lstStyle/>
            <a:p>
              <a:pPr marL="0" lvl="0" indent="0" algn="ctr" defTabSz="309563" eaLnBrk="1" fontAlgn="auto" latinLnBrk="0" hangingPunct="0">
                <a:buClrTx/>
                <a:buSzTx/>
                <a:buFontTx/>
                <a:buNone/>
                <a:tabLst/>
              </a:pPr>
              <a:endParaRPr kumimoji="0" lang="en-US" sz="1100" kern="0"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9" name="Picture 18" descr="mitchel-01">
              <a:extLst>
                <a:ext uri="{FF2B5EF4-FFF2-40B4-BE49-F238E27FC236}">
                  <a16:creationId xmlns:a16="http://schemas.microsoft.com/office/drawing/2014/main" id="{BAEE6EB3-3209-8004-62B1-58EBCB1DDC99}"/>
                </a:ext>
              </a:extLst>
            </p:cNvPr>
            <p:cNvPicPr>
              <a:picLocks noChangeAspect="1"/>
            </p:cNvPicPr>
            <p:nvPr userDrawn="1"/>
          </p:nvPicPr>
          <p:blipFill>
            <a:blip r:embed="rId4"/>
            <a:stretch>
              <a:fillRect/>
            </a:stretch>
          </p:blipFill>
          <p:spPr>
            <a:xfrm>
              <a:off x="11350490" y="75632"/>
              <a:ext cx="561796" cy="477454"/>
            </a:xfrm>
            <a:prstGeom prst="rect">
              <a:avLst/>
            </a:prstGeom>
          </p:spPr>
        </p:pic>
      </p:grpSp>
      <p:sp>
        <p:nvSpPr>
          <p:cNvPr id="27" name="Rectangle: Rounded Corners 26">
            <a:extLst>
              <a:ext uri="{FF2B5EF4-FFF2-40B4-BE49-F238E27FC236}">
                <a16:creationId xmlns:a16="http://schemas.microsoft.com/office/drawing/2014/main" id="{792425E9-2005-8DE3-0726-ACD1382B5ECD}"/>
              </a:ext>
            </a:extLst>
          </p:cNvPr>
          <p:cNvSpPr/>
          <p:nvPr/>
        </p:nvSpPr>
        <p:spPr>
          <a:xfrm>
            <a:off x="11672601" y="6337881"/>
            <a:ext cx="303103" cy="303103"/>
          </a:xfrm>
          <a:prstGeom prst="roundRect">
            <a:avLst>
              <a:gd name="adj" fmla="val 50000"/>
            </a:avLst>
          </a:prstGeom>
          <a:solidFill>
            <a:srgbClr val="256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Slide Number Placeholder 5">
            <a:extLst>
              <a:ext uri="{FF2B5EF4-FFF2-40B4-BE49-F238E27FC236}">
                <a16:creationId xmlns:a16="http://schemas.microsoft.com/office/drawing/2014/main" id="{55A8B064-8301-A5C2-86AA-AE2D0BA7A77D}"/>
              </a:ext>
            </a:extLst>
          </p:cNvPr>
          <p:cNvSpPr txBox="1">
            <a:spLocks/>
          </p:cNvSpPr>
          <p:nvPr/>
        </p:nvSpPr>
        <p:spPr>
          <a:xfrm>
            <a:off x="11672600" y="6306870"/>
            <a:ext cx="303104"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7BCE01-9058-4259-B684-EDDB3327DE6C}" type="slidenum">
              <a:rPr lang="en-US" sz="700" smtClean="0">
                <a:latin typeface="Open Sans" panose="020B0606030504020204" pitchFamily="34" charset="0"/>
                <a:ea typeface="Open Sans" panose="020B0606030504020204" pitchFamily="34" charset="0"/>
                <a:cs typeface="Open Sans" panose="020B0606030504020204" pitchFamily="34" charset="0"/>
              </a:rPr>
              <a:pPr>
                <a:defRPr/>
              </a:pPr>
              <a:t>3</a:t>
            </a:fld>
            <a:endParaRPr lang="en-US" sz="7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D6C7BC53-573B-6537-6B77-C77197F27AEE}"/>
              </a:ext>
            </a:extLst>
          </p:cNvPr>
          <p:cNvSpPr txBox="1"/>
          <p:nvPr/>
        </p:nvSpPr>
        <p:spPr>
          <a:xfrm>
            <a:off x="4631426" y="6600010"/>
            <a:ext cx="2929149" cy="169277"/>
          </a:xfrm>
          <a:prstGeom prst="rect">
            <a:avLst/>
          </a:prstGeom>
          <a:noFill/>
        </p:spPr>
        <p:txBody>
          <a:bodyPr wrap="square" lIns="0" tIns="0" rIns="0" bIns="0" rtlCol="0" anchor="t">
            <a:spAutoFit/>
          </a:bodyPr>
          <a:lstStyle/>
          <a:p>
            <a:pPr lvl="1" algn="ctr">
              <a:buSzPts val="1100"/>
            </a:pPr>
            <a:r>
              <a:rPr lang="en-PH" altLang="en-US" sz="1100" spc="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Iowacomptuergurus.com</a:t>
            </a:r>
            <a:endParaRPr lang="en-US" sz="1100" spc="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4" name="Group 23">
            <a:extLst>
              <a:ext uri="{FF2B5EF4-FFF2-40B4-BE49-F238E27FC236}">
                <a16:creationId xmlns:a16="http://schemas.microsoft.com/office/drawing/2014/main" id="{25A8CE88-BEAC-CF80-CDF7-F3A8B7177A8E}"/>
              </a:ext>
            </a:extLst>
          </p:cNvPr>
          <p:cNvGrpSpPr/>
          <p:nvPr/>
        </p:nvGrpSpPr>
        <p:grpSpPr>
          <a:xfrm>
            <a:off x="5398721" y="3193011"/>
            <a:ext cx="6212987" cy="808404"/>
            <a:chOff x="5398721" y="3193011"/>
            <a:chExt cx="6212987" cy="808404"/>
          </a:xfrm>
        </p:grpSpPr>
        <p:sp>
          <p:nvSpPr>
            <p:cNvPr id="6" name="Arrow: Chevron 3">
              <a:extLst>
                <a:ext uri="{FF2B5EF4-FFF2-40B4-BE49-F238E27FC236}">
                  <a16:creationId xmlns:a16="http://schemas.microsoft.com/office/drawing/2014/main" id="{56259047-FAE8-9FE7-7CC8-50CEB0BEE114}"/>
                </a:ext>
              </a:extLst>
            </p:cNvPr>
            <p:cNvSpPr/>
            <p:nvPr/>
          </p:nvSpPr>
          <p:spPr>
            <a:xfrm>
              <a:off x="5398721" y="3193011"/>
              <a:ext cx="808404" cy="808404"/>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noAutofit/>
            </a:bodyPr>
            <a:lstStyle/>
            <a:p>
              <a:pPr defTabSz="1300460">
                <a:buClrTx/>
              </a:pPr>
              <a:endParaRPr lang="en-US" sz="24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66D12EA5-026D-652E-8561-4853F6CE4953}"/>
                </a:ext>
              </a:extLst>
            </p:cNvPr>
            <p:cNvSpPr txBox="1">
              <a:spLocks/>
            </p:cNvSpPr>
            <p:nvPr/>
          </p:nvSpPr>
          <p:spPr>
            <a:xfrm>
              <a:off x="6477733" y="3458714"/>
              <a:ext cx="5133975" cy="276999"/>
            </a:xfrm>
            <a:prstGeom prst="rect">
              <a:avLst/>
            </a:prstGeom>
            <a:noFill/>
          </p:spPr>
          <p:txBody>
            <a:bodyPr wrap="square" lIns="0" tIns="0" rIns="0" bIns="0" rtlCol="0" anchor="ctr">
              <a:noAutofit/>
            </a:bodyPr>
            <a:lstStyle/>
            <a:p>
              <a:pPr lvl="1"/>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Business Considerations</a:t>
              </a:r>
            </a:p>
          </p:txBody>
        </p:sp>
        <p:pic>
          <p:nvPicPr>
            <p:cNvPr id="12" name="Picture 11">
              <a:extLst>
                <a:ext uri="{FF2B5EF4-FFF2-40B4-BE49-F238E27FC236}">
                  <a16:creationId xmlns:a16="http://schemas.microsoft.com/office/drawing/2014/main" id="{E8D23F41-4260-0617-EAC9-4546E4BFD760}"/>
                </a:ext>
              </a:extLst>
            </p:cNvPr>
            <p:cNvPicPr>
              <a:picLocks noChangeAspect="1"/>
            </p:cNvPicPr>
            <p:nvPr/>
          </p:nvPicPr>
          <p:blipFill>
            <a:blip r:embed="rId5">
              <a:duotone>
                <a:schemeClr val="bg2">
                  <a:shade val="45000"/>
                  <a:satMod val="135000"/>
                </a:schemeClr>
                <a:prstClr val="white"/>
              </a:duotone>
            </a:blip>
            <a:stretch>
              <a:fillRect/>
            </a:stretch>
          </p:blipFill>
          <p:spPr>
            <a:xfrm>
              <a:off x="5602061" y="3396351"/>
              <a:ext cx="401725" cy="401725"/>
            </a:xfrm>
            <a:prstGeom prst="rect">
              <a:avLst/>
            </a:prstGeom>
          </p:spPr>
        </p:pic>
      </p:grpSp>
      <p:grpSp>
        <p:nvGrpSpPr>
          <p:cNvPr id="23" name="Group 22">
            <a:extLst>
              <a:ext uri="{FF2B5EF4-FFF2-40B4-BE49-F238E27FC236}">
                <a16:creationId xmlns:a16="http://schemas.microsoft.com/office/drawing/2014/main" id="{84F438CE-95FF-C67C-6F42-1BE2974DA934}"/>
              </a:ext>
            </a:extLst>
          </p:cNvPr>
          <p:cNvGrpSpPr/>
          <p:nvPr/>
        </p:nvGrpSpPr>
        <p:grpSpPr>
          <a:xfrm>
            <a:off x="5398721" y="2202914"/>
            <a:ext cx="6212987" cy="808404"/>
            <a:chOff x="5398721" y="2202914"/>
            <a:chExt cx="6212987" cy="808404"/>
          </a:xfrm>
        </p:grpSpPr>
        <p:sp>
          <p:nvSpPr>
            <p:cNvPr id="5" name="Arrow: Chevron 3">
              <a:extLst>
                <a:ext uri="{FF2B5EF4-FFF2-40B4-BE49-F238E27FC236}">
                  <a16:creationId xmlns:a16="http://schemas.microsoft.com/office/drawing/2014/main" id="{E719B873-81F9-5401-0CB4-079A237CA6AC}"/>
                </a:ext>
              </a:extLst>
            </p:cNvPr>
            <p:cNvSpPr/>
            <p:nvPr/>
          </p:nvSpPr>
          <p:spPr>
            <a:xfrm>
              <a:off x="5398721" y="2202914"/>
              <a:ext cx="808404" cy="808404"/>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noAutofit/>
            </a:bodyPr>
            <a:lstStyle/>
            <a:p>
              <a:pPr defTabSz="1300460">
                <a:buClrTx/>
              </a:pPr>
              <a:endParaRPr lang="en-US" sz="24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07A7607B-1A07-2EE6-BAE6-5D165EAEECFD}"/>
                </a:ext>
              </a:extLst>
            </p:cNvPr>
            <p:cNvSpPr txBox="1">
              <a:spLocks/>
            </p:cNvSpPr>
            <p:nvPr/>
          </p:nvSpPr>
          <p:spPr>
            <a:xfrm>
              <a:off x="6477733" y="2468617"/>
              <a:ext cx="5133975" cy="276999"/>
            </a:xfrm>
            <a:prstGeom prst="rect">
              <a:avLst/>
            </a:prstGeom>
            <a:noFill/>
          </p:spPr>
          <p:txBody>
            <a:bodyPr wrap="square" lIns="0" tIns="0" rIns="0" bIns="0" rtlCol="0" anchor="ctr">
              <a:noAutofit/>
            </a:bodyPr>
            <a:lstStyle/>
            <a:p>
              <a:pPr lvl="1"/>
              <a:r>
                <a:rPr lang="en-US" sz="2200" dirty="0">
                  <a:latin typeface="Open Sans" panose="020B0606030504020204" pitchFamily="34" charset="0"/>
                  <a:ea typeface="Open Sans" panose="020B0606030504020204" pitchFamily="34" charset="0"/>
                  <a:cs typeface="Open Sans" panose="020B0606030504020204" pitchFamily="34" charset="0"/>
                </a:rPr>
                <a:t>How to Focus?</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A91E6158-0FF6-D0F0-7966-97EEF8359303}"/>
                </a:ext>
              </a:extLst>
            </p:cNvPr>
            <p:cNvPicPr>
              <a:picLocks noChangeAspect="1"/>
            </p:cNvPicPr>
            <p:nvPr/>
          </p:nvPicPr>
          <p:blipFill>
            <a:blip r:embed="rId6">
              <a:duotone>
                <a:schemeClr val="bg2">
                  <a:shade val="45000"/>
                  <a:satMod val="135000"/>
                </a:schemeClr>
                <a:prstClr val="white"/>
              </a:duotone>
            </a:blip>
            <a:stretch>
              <a:fillRect/>
            </a:stretch>
          </p:blipFill>
          <p:spPr>
            <a:xfrm>
              <a:off x="5602061" y="2406254"/>
              <a:ext cx="401725" cy="401725"/>
            </a:xfrm>
            <a:prstGeom prst="rect">
              <a:avLst/>
            </a:prstGeom>
          </p:spPr>
        </p:pic>
      </p:grpSp>
      <p:grpSp>
        <p:nvGrpSpPr>
          <p:cNvPr id="25" name="Group 24">
            <a:extLst>
              <a:ext uri="{FF2B5EF4-FFF2-40B4-BE49-F238E27FC236}">
                <a16:creationId xmlns:a16="http://schemas.microsoft.com/office/drawing/2014/main" id="{F321621F-9E69-B51E-96A1-ECE5350CB244}"/>
              </a:ext>
            </a:extLst>
          </p:cNvPr>
          <p:cNvGrpSpPr/>
          <p:nvPr/>
        </p:nvGrpSpPr>
        <p:grpSpPr>
          <a:xfrm>
            <a:off x="5398721" y="4183108"/>
            <a:ext cx="6212987" cy="808404"/>
            <a:chOff x="5398721" y="4183108"/>
            <a:chExt cx="6212987" cy="808404"/>
          </a:xfrm>
        </p:grpSpPr>
        <p:sp>
          <p:nvSpPr>
            <p:cNvPr id="9" name="Arrow: Chevron 3">
              <a:extLst>
                <a:ext uri="{FF2B5EF4-FFF2-40B4-BE49-F238E27FC236}">
                  <a16:creationId xmlns:a16="http://schemas.microsoft.com/office/drawing/2014/main" id="{7687D221-90BF-606E-809C-48EBFCA3E07A}"/>
                </a:ext>
              </a:extLst>
            </p:cNvPr>
            <p:cNvSpPr/>
            <p:nvPr/>
          </p:nvSpPr>
          <p:spPr>
            <a:xfrm>
              <a:off x="5398721" y="4183108"/>
              <a:ext cx="808404" cy="808404"/>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noAutofit/>
            </a:bodyPr>
            <a:lstStyle/>
            <a:p>
              <a:pPr defTabSz="1300460">
                <a:buClrTx/>
              </a:pPr>
              <a:endParaRPr lang="en-US" sz="24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EDF68B96-2E56-8266-08FA-7E0C94070D04}"/>
                </a:ext>
              </a:extLst>
            </p:cNvPr>
            <p:cNvSpPr txBox="1">
              <a:spLocks/>
            </p:cNvSpPr>
            <p:nvPr/>
          </p:nvSpPr>
          <p:spPr>
            <a:xfrm>
              <a:off x="6477733" y="4448811"/>
              <a:ext cx="5133975" cy="276999"/>
            </a:xfrm>
            <a:prstGeom prst="rect">
              <a:avLst/>
            </a:prstGeom>
            <a:noFill/>
          </p:spPr>
          <p:txBody>
            <a:bodyPr wrap="square" lIns="0" tIns="0" rIns="0" bIns="0" rtlCol="0" anchor="ctr">
              <a:noAutofit/>
            </a:bodyPr>
            <a:lstStyle/>
            <a:p>
              <a:pPr lvl="1"/>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Technical Considerations</a:t>
              </a:r>
            </a:p>
          </p:txBody>
        </p:sp>
        <p:pic>
          <p:nvPicPr>
            <p:cNvPr id="17" name="Picture 16">
              <a:extLst>
                <a:ext uri="{FF2B5EF4-FFF2-40B4-BE49-F238E27FC236}">
                  <a16:creationId xmlns:a16="http://schemas.microsoft.com/office/drawing/2014/main" id="{FBE6E25D-63DA-B9F9-7830-E0044CD8D5B7}"/>
                </a:ext>
              </a:extLst>
            </p:cNvPr>
            <p:cNvPicPr>
              <a:picLocks noChangeAspect="1"/>
            </p:cNvPicPr>
            <p:nvPr/>
          </p:nvPicPr>
          <p:blipFill>
            <a:blip r:embed="rId7">
              <a:duotone>
                <a:schemeClr val="bg2">
                  <a:shade val="45000"/>
                  <a:satMod val="135000"/>
                </a:schemeClr>
                <a:prstClr val="white"/>
              </a:duotone>
            </a:blip>
            <a:stretch>
              <a:fillRect/>
            </a:stretch>
          </p:blipFill>
          <p:spPr>
            <a:xfrm>
              <a:off x="5602061" y="4386448"/>
              <a:ext cx="401725" cy="401725"/>
            </a:xfrm>
            <a:prstGeom prst="rect">
              <a:avLst/>
            </a:prstGeom>
          </p:spPr>
        </p:pic>
      </p:grpSp>
      <p:grpSp>
        <p:nvGrpSpPr>
          <p:cNvPr id="26" name="Group 25">
            <a:extLst>
              <a:ext uri="{FF2B5EF4-FFF2-40B4-BE49-F238E27FC236}">
                <a16:creationId xmlns:a16="http://schemas.microsoft.com/office/drawing/2014/main" id="{5ED9A432-7B86-1CCB-CABD-164D5884C297}"/>
              </a:ext>
            </a:extLst>
          </p:cNvPr>
          <p:cNvGrpSpPr/>
          <p:nvPr/>
        </p:nvGrpSpPr>
        <p:grpSpPr>
          <a:xfrm>
            <a:off x="5398721" y="5173205"/>
            <a:ext cx="6212987" cy="808404"/>
            <a:chOff x="5398721" y="5173205"/>
            <a:chExt cx="6212987" cy="808404"/>
          </a:xfrm>
        </p:grpSpPr>
        <p:sp>
          <p:nvSpPr>
            <p:cNvPr id="11" name="Arrow: Chevron 3">
              <a:extLst>
                <a:ext uri="{FF2B5EF4-FFF2-40B4-BE49-F238E27FC236}">
                  <a16:creationId xmlns:a16="http://schemas.microsoft.com/office/drawing/2014/main" id="{38BDA516-AB40-B93F-FBAD-B95AC2D42B17}"/>
                </a:ext>
              </a:extLst>
            </p:cNvPr>
            <p:cNvSpPr/>
            <p:nvPr/>
          </p:nvSpPr>
          <p:spPr>
            <a:xfrm>
              <a:off x="5398721" y="5173205"/>
              <a:ext cx="808404" cy="808404"/>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noAutofit/>
            </a:bodyPr>
            <a:lstStyle/>
            <a:p>
              <a:pPr defTabSz="1300460">
                <a:buClrTx/>
              </a:pPr>
              <a:endParaRPr lang="en-US" sz="24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9A65048A-EF0C-CDFE-1260-CA6138C64DEC}"/>
                </a:ext>
              </a:extLst>
            </p:cNvPr>
            <p:cNvSpPr txBox="1">
              <a:spLocks/>
            </p:cNvSpPr>
            <p:nvPr/>
          </p:nvSpPr>
          <p:spPr>
            <a:xfrm>
              <a:off x="6477733" y="5438908"/>
              <a:ext cx="5133975" cy="276999"/>
            </a:xfrm>
            <a:prstGeom prst="rect">
              <a:avLst/>
            </a:prstGeom>
            <a:noFill/>
          </p:spPr>
          <p:txBody>
            <a:bodyPr wrap="square" lIns="0" tIns="0" rIns="0" bIns="0" rtlCol="0" anchor="ctr">
              <a:noAutofit/>
            </a:bodyPr>
            <a:lstStyle/>
            <a:p>
              <a:pPr lvl="1"/>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Implementation Examples</a:t>
              </a:r>
            </a:p>
          </p:txBody>
        </p:sp>
        <p:pic>
          <p:nvPicPr>
            <p:cNvPr id="20" name="Picture 19">
              <a:extLst>
                <a:ext uri="{FF2B5EF4-FFF2-40B4-BE49-F238E27FC236}">
                  <a16:creationId xmlns:a16="http://schemas.microsoft.com/office/drawing/2014/main" id="{9E3BF63B-E000-7EB3-E67C-1AFAB58E2B4A}"/>
                </a:ext>
              </a:extLst>
            </p:cNvPr>
            <p:cNvPicPr>
              <a:picLocks noChangeAspect="1"/>
            </p:cNvPicPr>
            <p:nvPr/>
          </p:nvPicPr>
          <p:blipFill>
            <a:blip r:embed="rId8">
              <a:duotone>
                <a:schemeClr val="bg2">
                  <a:shade val="45000"/>
                  <a:satMod val="135000"/>
                </a:schemeClr>
                <a:prstClr val="white"/>
              </a:duotone>
            </a:blip>
            <a:stretch>
              <a:fillRect/>
            </a:stretch>
          </p:blipFill>
          <p:spPr>
            <a:xfrm>
              <a:off x="5602061" y="5376545"/>
              <a:ext cx="401725" cy="401725"/>
            </a:xfrm>
            <a:prstGeom prst="rect">
              <a:avLst/>
            </a:prstGeom>
          </p:spPr>
        </p:pic>
      </p:grpSp>
      <p:grpSp>
        <p:nvGrpSpPr>
          <p:cNvPr id="22" name="Group 21">
            <a:extLst>
              <a:ext uri="{FF2B5EF4-FFF2-40B4-BE49-F238E27FC236}">
                <a16:creationId xmlns:a16="http://schemas.microsoft.com/office/drawing/2014/main" id="{893F7AB6-6EE5-CF2A-A893-16D786A71FBC}"/>
              </a:ext>
            </a:extLst>
          </p:cNvPr>
          <p:cNvGrpSpPr/>
          <p:nvPr/>
        </p:nvGrpSpPr>
        <p:grpSpPr>
          <a:xfrm>
            <a:off x="5398721" y="1212817"/>
            <a:ext cx="6212987" cy="808404"/>
            <a:chOff x="5398721" y="1212817"/>
            <a:chExt cx="6212987" cy="808404"/>
          </a:xfrm>
        </p:grpSpPr>
        <p:sp>
          <p:nvSpPr>
            <p:cNvPr id="4" name="Arrow: Chevron 3">
              <a:extLst>
                <a:ext uri="{FF2B5EF4-FFF2-40B4-BE49-F238E27FC236}">
                  <a16:creationId xmlns:a16="http://schemas.microsoft.com/office/drawing/2014/main" id="{19F9DE21-F19D-FD30-FDDE-5C8D0801D74A}"/>
                </a:ext>
              </a:extLst>
            </p:cNvPr>
            <p:cNvSpPr/>
            <p:nvPr/>
          </p:nvSpPr>
          <p:spPr>
            <a:xfrm>
              <a:off x="5398721" y="1212817"/>
              <a:ext cx="808404" cy="808404"/>
            </a:xfrm>
            <a:prstGeom prst="ellipse">
              <a:avLst/>
            </a:prstGeom>
            <a:solidFill>
              <a:schemeClr val="bg1"/>
            </a:solidFill>
            <a:ln>
              <a:noFill/>
            </a:ln>
            <a:effectLst>
              <a:outerShdw blurRad="317500" dist="50800" dir="11760000" sx="95000" sy="95000" algn="ctr" rotWithShape="0">
                <a:prstClr val="black">
                  <a:alpha val="35000"/>
                </a:prstClr>
              </a:outerShdw>
            </a:effectLst>
          </p:spPr>
          <p:txBody>
            <a:bodyPr vert="horz" wrap="square" lIns="130048" tIns="65024" rIns="130048" bIns="65024" numCol="1" anchor="t" anchorCtr="0" compatLnSpc="1">
              <a:prstTxWarp prst="textNoShape">
                <a:avLst/>
              </a:prstTxWarp>
              <a:noAutofit/>
            </a:bodyPr>
            <a:lstStyle/>
            <a:p>
              <a:pPr defTabSz="1300460">
                <a:buClrTx/>
              </a:pPr>
              <a:endParaRPr lang="en-US" sz="24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AF08D7EE-ADDC-7A97-F061-5FAB6BE2B9C4}"/>
                </a:ext>
              </a:extLst>
            </p:cNvPr>
            <p:cNvSpPr txBox="1">
              <a:spLocks/>
            </p:cNvSpPr>
            <p:nvPr/>
          </p:nvSpPr>
          <p:spPr>
            <a:xfrm>
              <a:off x="6477733" y="1478520"/>
              <a:ext cx="5133975" cy="276999"/>
            </a:xfrm>
            <a:prstGeom prst="rect">
              <a:avLst/>
            </a:prstGeom>
            <a:noFill/>
          </p:spPr>
          <p:txBody>
            <a:bodyPr wrap="square" lIns="0" tIns="0" rIns="0" bIns="0" rtlCol="0" anchor="ctr">
              <a:noAutofit/>
            </a:bodyPr>
            <a:lstStyle/>
            <a:p>
              <a:pPr lvl="1"/>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Azure AI Toolbox</a:t>
              </a:r>
            </a:p>
          </p:txBody>
        </p:sp>
        <p:pic>
          <p:nvPicPr>
            <p:cNvPr id="21" name="Picture 20">
              <a:extLst>
                <a:ext uri="{FF2B5EF4-FFF2-40B4-BE49-F238E27FC236}">
                  <a16:creationId xmlns:a16="http://schemas.microsoft.com/office/drawing/2014/main" id="{12C33956-EA40-C19E-AEF3-3E312643CCDF}"/>
                </a:ext>
              </a:extLst>
            </p:cNvPr>
            <p:cNvPicPr>
              <a:picLocks noChangeAspect="1"/>
            </p:cNvPicPr>
            <p:nvPr/>
          </p:nvPicPr>
          <p:blipFill>
            <a:blip r:embed="rId9">
              <a:duotone>
                <a:schemeClr val="bg2">
                  <a:shade val="45000"/>
                  <a:satMod val="135000"/>
                </a:schemeClr>
                <a:prstClr val="white"/>
              </a:duotone>
            </a:blip>
            <a:stretch>
              <a:fillRect/>
            </a:stretch>
          </p:blipFill>
          <p:spPr>
            <a:xfrm>
              <a:off x="5602061" y="1416157"/>
              <a:ext cx="401725" cy="401725"/>
            </a:xfrm>
            <a:prstGeom prst="rect">
              <a:avLst/>
            </a:prstGeom>
          </p:spPr>
        </p:pic>
      </p:grpSp>
      <p:sp>
        <p:nvSpPr>
          <p:cNvPr id="31" name="Rectangle 30">
            <a:extLst>
              <a:ext uri="{FF2B5EF4-FFF2-40B4-BE49-F238E27FC236}">
                <a16:creationId xmlns:a16="http://schemas.microsoft.com/office/drawing/2014/main" id="{2EA95EAB-1041-9F4B-06C4-19533B517C6A}"/>
              </a:ext>
            </a:extLst>
          </p:cNvPr>
          <p:cNvSpPr/>
          <p:nvPr/>
        </p:nvSpPr>
        <p:spPr>
          <a:xfrm>
            <a:off x="0" y="6136253"/>
            <a:ext cx="1915297" cy="721747"/>
          </a:xfrm>
          <a:prstGeom prst="rect">
            <a:avLst/>
          </a:prstGeom>
          <a:solidFill>
            <a:srgbClr val="256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descr="iowa-01">
            <a:extLst>
              <a:ext uri="{FF2B5EF4-FFF2-40B4-BE49-F238E27FC236}">
                <a16:creationId xmlns:a16="http://schemas.microsoft.com/office/drawing/2014/main" id="{46508E81-469A-E9A2-F51F-DD03FDEB1F3D}"/>
              </a:ext>
            </a:extLst>
          </p:cNvPr>
          <p:cNvPicPr>
            <a:picLocks noChangeAspect="1"/>
          </p:cNvPicPr>
          <p:nvPr/>
        </p:nvPicPr>
        <p:blipFill>
          <a:blip r:embed="rId10"/>
          <a:stretch>
            <a:fillRect/>
          </a:stretch>
        </p:blipFill>
        <p:spPr>
          <a:xfrm>
            <a:off x="182984" y="6278657"/>
            <a:ext cx="1549328" cy="436938"/>
          </a:xfrm>
          <a:prstGeom prst="rect">
            <a:avLst/>
          </a:prstGeom>
        </p:spPr>
      </p:pic>
    </p:spTree>
    <p:extLst>
      <p:ext uri="{BB962C8B-B14F-4D97-AF65-F5344CB8AC3E}">
        <p14:creationId xmlns:p14="http://schemas.microsoft.com/office/powerpoint/2010/main" val="2902985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63153-B28C-2322-A638-9271CDE6C4DB}"/>
              </a:ext>
            </a:extLst>
          </p:cNvPr>
          <p:cNvSpPr>
            <a:spLocks noGrp="1"/>
          </p:cNvSpPr>
          <p:nvPr>
            <p:ph type="title"/>
          </p:nvPr>
        </p:nvSpPr>
        <p:spPr>
          <a:xfrm>
            <a:off x="761803" y="350196"/>
            <a:ext cx="4646904" cy="1624520"/>
          </a:xfrm>
        </p:spPr>
        <p:txBody>
          <a:bodyPr anchor="ctr">
            <a:normAutofit/>
          </a:bodyPr>
          <a:lstStyle/>
          <a:p>
            <a:r>
              <a:rPr lang="en-US" sz="4000"/>
              <a:t>Understanding the Azure AI Toolbox</a:t>
            </a:r>
          </a:p>
        </p:txBody>
      </p:sp>
      <p:sp>
        <p:nvSpPr>
          <p:cNvPr id="3" name="Content Placeholder 2">
            <a:extLst>
              <a:ext uri="{FF2B5EF4-FFF2-40B4-BE49-F238E27FC236}">
                <a16:creationId xmlns:a16="http://schemas.microsoft.com/office/drawing/2014/main" id="{AD81EEDE-D330-6E4E-444E-81D4201B890A}"/>
              </a:ext>
            </a:extLst>
          </p:cNvPr>
          <p:cNvSpPr>
            <a:spLocks noGrp="1"/>
          </p:cNvSpPr>
          <p:nvPr>
            <p:ph idx="1"/>
          </p:nvPr>
        </p:nvSpPr>
        <p:spPr>
          <a:xfrm>
            <a:off x="761802" y="2743200"/>
            <a:ext cx="4646905" cy="3613149"/>
          </a:xfrm>
        </p:spPr>
        <p:txBody>
          <a:bodyPr anchor="ctr">
            <a:normAutofit/>
          </a:bodyPr>
          <a:lstStyle/>
          <a:p>
            <a:r>
              <a:rPr lang="en-US" sz="1700" dirty="0"/>
              <a:t>As with all things Microsoft – Naming is fun….</a:t>
            </a:r>
          </a:p>
          <a:p>
            <a:r>
              <a:rPr lang="en-US" sz="1700" dirty="0"/>
              <a:t>Current Name “Azure AI Studio ______”</a:t>
            </a:r>
          </a:p>
          <a:p>
            <a:pPr lvl="1"/>
            <a:r>
              <a:rPr lang="en-US" sz="1700" dirty="0"/>
              <a:t>Former Name “Azure Cognitive Services”</a:t>
            </a:r>
          </a:p>
          <a:p>
            <a:pPr lvl="1"/>
            <a:r>
              <a:rPr lang="en-US" sz="1700" dirty="0"/>
              <a:t>There were others too…..</a:t>
            </a:r>
          </a:p>
          <a:p>
            <a:r>
              <a:rPr lang="en-US" sz="1700" dirty="0"/>
              <a:t>The naming that you are looking for drops most of this and will be simply “AI Translator” or similar within Azure</a:t>
            </a:r>
          </a:p>
          <a:p>
            <a:r>
              <a:rPr lang="en-US" sz="1700" dirty="0"/>
              <a:t>Product Landing Page - </a:t>
            </a:r>
            <a:r>
              <a:rPr lang="en-US" sz="1700" dirty="0">
                <a:hlinkClick r:id="rId2"/>
              </a:rPr>
              <a:t>https://azure.microsoft.com/en-us/products/ai-services</a:t>
            </a:r>
            <a:endParaRPr lang="en-US" sz="1700" dirty="0"/>
          </a:p>
          <a:p>
            <a:r>
              <a:rPr lang="en-US" sz="1700" dirty="0"/>
              <a:t>Most things have executable samples, or online ability to play</a:t>
            </a:r>
          </a:p>
        </p:txBody>
      </p:sp>
      <p:pic>
        <p:nvPicPr>
          <p:cNvPr id="5" name="Picture 4">
            <a:extLst>
              <a:ext uri="{FF2B5EF4-FFF2-40B4-BE49-F238E27FC236}">
                <a16:creationId xmlns:a16="http://schemas.microsoft.com/office/drawing/2014/main" id="{8AEE6EF1-EF36-EB48-B6CF-5CBD1125A6EB}"/>
              </a:ext>
            </a:extLst>
          </p:cNvPr>
          <p:cNvPicPr>
            <a:picLocks noChangeAspect="1"/>
          </p:cNvPicPr>
          <p:nvPr/>
        </p:nvPicPr>
        <p:blipFill>
          <a:blip r:embed="rId3"/>
          <a:srcRect l="14278" r="35666"/>
          <a:stretch/>
        </p:blipFill>
        <p:spPr>
          <a:xfrm>
            <a:off x="6096000" y="1"/>
            <a:ext cx="6102825" cy="6858000"/>
          </a:xfrm>
          <a:prstGeom prst="rect">
            <a:avLst/>
          </a:prstGeom>
        </p:spPr>
      </p:pic>
    </p:spTree>
    <p:extLst>
      <p:ext uri="{BB962C8B-B14F-4D97-AF65-F5344CB8AC3E}">
        <p14:creationId xmlns:p14="http://schemas.microsoft.com/office/powerpoint/2010/main" val="17256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D84EA-C197-03F8-CDD7-107B4DC55FB2}"/>
              </a:ext>
            </a:extLst>
          </p:cNvPr>
          <p:cNvSpPr>
            <a:spLocks noGrp="1"/>
          </p:cNvSpPr>
          <p:nvPr>
            <p:ph type="title"/>
          </p:nvPr>
        </p:nvSpPr>
        <p:spPr>
          <a:xfrm>
            <a:off x="761800" y="762001"/>
            <a:ext cx="5334197" cy="1708242"/>
          </a:xfrm>
        </p:spPr>
        <p:txBody>
          <a:bodyPr anchor="ctr">
            <a:normAutofit/>
          </a:bodyPr>
          <a:lstStyle/>
          <a:p>
            <a:r>
              <a:rPr lang="en-US" sz="4000"/>
              <a:t>What’s In the Box? </a:t>
            </a:r>
          </a:p>
        </p:txBody>
      </p:sp>
      <p:sp>
        <p:nvSpPr>
          <p:cNvPr id="3" name="Content Placeholder 2">
            <a:extLst>
              <a:ext uri="{FF2B5EF4-FFF2-40B4-BE49-F238E27FC236}">
                <a16:creationId xmlns:a16="http://schemas.microsoft.com/office/drawing/2014/main" id="{3634049F-E149-C68A-9A1B-96A753642782}"/>
              </a:ext>
            </a:extLst>
          </p:cNvPr>
          <p:cNvSpPr>
            <a:spLocks noGrp="1"/>
          </p:cNvSpPr>
          <p:nvPr>
            <p:ph idx="1"/>
          </p:nvPr>
        </p:nvSpPr>
        <p:spPr>
          <a:xfrm>
            <a:off x="761800" y="2470244"/>
            <a:ext cx="5334197" cy="3769835"/>
          </a:xfrm>
        </p:spPr>
        <p:txBody>
          <a:bodyPr anchor="ctr">
            <a:normAutofit/>
          </a:bodyPr>
          <a:lstStyle/>
          <a:p>
            <a:r>
              <a:rPr lang="en-US" sz="1400"/>
              <a:t>Azure OpenAI Service</a:t>
            </a:r>
          </a:p>
          <a:p>
            <a:pPr lvl="1"/>
            <a:r>
              <a:rPr lang="en-US" sz="1400"/>
              <a:t>Generic AI service for creating your own copilot etc with custom language/vision models</a:t>
            </a:r>
          </a:p>
          <a:p>
            <a:pPr lvl="1"/>
            <a:r>
              <a:rPr lang="en-US" sz="1400"/>
              <a:t>Requires Approval to Use!</a:t>
            </a:r>
          </a:p>
          <a:p>
            <a:r>
              <a:rPr lang="en-US" sz="1400"/>
              <a:t>Azure AI Search</a:t>
            </a:r>
          </a:p>
          <a:p>
            <a:pPr lvl="1"/>
            <a:r>
              <a:rPr lang="en-US" sz="1400"/>
              <a:t>Keyword, Vector &amp; Hybrid Search</a:t>
            </a:r>
          </a:p>
          <a:p>
            <a:r>
              <a:rPr lang="en-US" sz="1400"/>
              <a:t>Azure AI Document Intelligence</a:t>
            </a:r>
          </a:p>
          <a:p>
            <a:pPr lvl="1"/>
            <a:r>
              <a:rPr lang="en-US" sz="1400"/>
              <a:t>Exact text, key-value pairs, tables, and structures from documents</a:t>
            </a:r>
          </a:p>
          <a:p>
            <a:r>
              <a:rPr lang="en-US" sz="1400"/>
              <a:t>Azure AI Speech</a:t>
            </a:r>
          </a:p>
          <a:p>
            <a:pPr lvl="1"/>
            <a:r>
              <a:rPr lang="en-US" sz="1400"/>
              <a:t>Speech-to-text, text-to-speech, translation, and speaker-recognition</a:t>
            </a:r>
          </a:p>
          <a:p>
            <a:r>
              <a:rPr lang="en-US" sz="1400"/>
              <a:t>Azure AI Language</a:t>
            </a:r>
          </a:p>
          <a:p>
            <a:pPr lvl="1"/>
            <a:r>
              <a:rPr lang="en-US" sz="1400"/>
              <a:t>Pre-built tooling for summarization</a:t>
            </a:r>
          </a:p>
        </p:txBody>
      </p:sp>
      <p:pic>
        <p:nvPicPr>
          <p:cNvPr id="5" name="Picture 4">
            <a:extLst>
              <a:ext uri="{FF2B5EF4-FFF2-40B4-BE49-F238E27FC236}">
                <a16:creationId xmlns:a16="http://schemas.microsoft.com/office/drawing/2014/main" id="{96D21F96-18CF-2CB0-EA10-0B5435A3DBC9}"/>
              </a:ext>
            </a:extLst>
          </p:cNvPr>
          <p:cNvPicPr>
            <a:picLocks noChangeAspect="1"/>
          </p:cNvPicPr>
          <p:nvPr/>
        </p:nvPicPr>
        <p:blipFill>
          <a:blip r:embed="rId2"/>
          <a:srcRect l="5239" r="4292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616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B7293-5AB9-CF19-1CF9-BDE374E8A0F4}"/>
              </a:ext>
            </a:extLst>
          </p:cNvPr>
          <p:cNvSpPr>
            <a:spLocks noGrp="1"/>
          </p:cNvSpPr>
          <p:nvPr>
            <p:ph type="title"/>
          </p:nvPr>
        </p:nvSpPr>
        <p:spPr>
          <a:xfrm>
            <a:off x="761800" y="762001"/>
            <a:ext cx="5334197" cy="1708242"/>
          </a:xfrm>
        </p:spPr>
        <p:txBody>
          <a:bodyPr anchor="ctr">
            <a:normAutofit/>
          </a:bodyPr>
          <a:lstStyle/>
          <a:p>
            <a:r>
              <a:rPr lang="en-US" sz="4000"/>
              <a:t>What’s In The Box? (Continued)</a:t>
            </a:r>
          </a:p>
        </p:txBody>
      </p:sp>
      <p:sp>
        <p:nvSpPr>
          <p:cNvPr id="3" name="Content Placeholder 2">
            <a:extLst>
              <a:ext uri="{FF2B5EF4-FFF2-40B4-BE49-F238E27FC236}">
                <a16:creationId xmlns:a16="http://schemas.microsoft.com/office/drawing/2014/main" id="{BFEC436A-036D-4202-0954-B38B0B33563D}"/>
              </a:ext>
            </a:extLst>
          </p:cNvPr>
          <p:cNvSpPr>
            <a:spLocks noGrp="1"/>
          </p:cNvSpPr>
          <p:nvPr>
            <p:ph idx="1"/>
          </p:nvPr>
        </p:nvSpPr>
        <p:spPr>
          <a:xfrm>
            <a:off x="761800" y="2470244"/>
            <a:ext cx="5334197" cy="3769835"/>
          </a:xfrm>
        </p:spPr>
        <p:txBody>
          <a:bodyPr anchor="ctr">
            <a:normAutofit/>
          </a:bodyPr>
          <a:lstStyle/>
          <a:p>
            <a:r>
              <a:rPr lang="en-US" sz="2000"/>
              <a:t>Azure AI Content Safety</a:t>
            </a:r>
          </a:p>
          <a:p>
            <a:pPr lvl="1"/>
            <a:r>
              <a:rPr lang="en-US" sz="2000"/>
              <a:t>Monitor text and images to detect offensive/inappropriate content</a:t>
            </a:r>
          </a:p>
          <a:p>
            <a:r>
              <a:rPr lang="en-US" sz="2000"/>
              <a:t>Azure AI Vision</a:t>
            </a:r>
          </a:p>
          <a:p>
            <a:pPr lvl="1"/>
            <a:r>
              <a:rPr lang="en-US" sz="2000"/>
              <a:t>Read text, analyze images, and detect factes with optical character recognition &amp; machine learning</a:t>
            </a:r>
          </a:p>
          <a:p>
            <a:r>
              <a:rPr lang="en-US" sz="2000"/>
              <a:t>Azure AI Translator</a:t>
            </a:r>
          </a:p>
          <a:p>
            <a:pPr lvl="1"/>
            <a:r>
              <a:rPr lang="en-US" sz="2000"/>
              <a:t>Translate documents &amp; text in real-time across more than 100 languages</a:t>
            </a:r>
          </a:p>
          <a:p>
            <a:endParaRPr lang="en-US" sz="2000"/>
          </a:p>
        </p:txBody>
      </p:sp>
      <p:pic>
        <p:nvPicPr>
          <p:cNvPr id="5" name="Picture 4" descr="A line of binary code">
            <a:extLst>
              <a:ext uri="{FF2B5EF4-FFF2-40B4-BE49-F238E27FC236}">
                <a16:creationId xmlns:a16="http://schemas.microsoft.com/office/drawing/2014/main" id="{E7078831-BE9C-242B-1A02-1E88451728DC}"/>
              </a:ext>
            </a:extLst>
          </p:cNvPr>
          <p:cNvPicPr>
            <a:picLocks noChangeAspect="1"/>
          </p:cNvPicPr>
          <p:nvPr/>
        </p:nvPicPr>
        <p:blipFill>
          <a:blip r:embed="rId2"/>
          <a:srcRect l="29329" r="2562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5714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72574-30E2-65D0-75D3-BFEEA3571D50}"/>
              </a:ext>
            </a:extLst>
          </p:cNvPr>
          <p:cNvSpPr>
            <a:spLocks noGrp="1"/>
          </p:cNvSpPr>
          <p:nvPr>
            <p:ph type="title"/>
          </p:nvPr>
        </p:nvSpPr>
        <p:spPr>
          <a:xfrm>
            <a:off x="838200" y="365125"/>
            <a:ext cx="5558489" cy="1325563"/>
          </a:xfrm>
        </p:spPr>
        <p:txBody>
          <a:bodyPr>
            <a:normAutofit/>
          </a:bodyPr>
          <a:lstStyle/>
          <a:p>
            <a:r>
              <a:rPr lang="en-US" dirty="0"/>
              <a:t>How To Focus?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FFC451-CD66-A261-83D1-8B7B5AE9CE82}"/>
              </a:ext>
            </a:extLst>
          </p:cNvPr>
          <p:cNvSpPr>
            <a:spLocks noGrp="1"/>
          </p:cNvSpPr>
          <p:nvPr>
            <p:ph idx="1"/>
          </p:nvPr>
        </p:nvSpPr>
        <p:spPr>
          <a:xfrm>
            <a:off x="838200" y="1825625"/>
            <a:ext cx="5558489" cy="4351338"/>
          </a:xfrm>
        </p:spPr>
        <p:txBody>
          <a:bodyPr>
            <a:noAutofit/>
          </a:bodyPr>
          <a:lstStyle/>
          <a:p>
            <a:r>
              <a:rPr lang="en-US" sz="1800" dirty="0"/>
              <a:t>Don’t get caught up in the “Shiny”</a:t>
            </a:r>
          </a:p>
          <a:p>
            <a:r>
              <a:rPr lang="en-US" sz="1800" dirty="0"/>
              <a:t>Focus on user reported issues and improve those scenarios</a:t>
            </a:r>
          </a:p>
          <a:p>
            <a:r>
              <a:rPr lang="en-US" sz="1800" dirty="0"/>
              <a:t>Good Examples</a:t>
            </a:r>
          </a:p>
          <a:p>
            <a:pPr lvl="1"/>
            <a:r>
              <a:rPr lang="en-US" sz="1800" dirty="0"/>
              <a:t>Addition of a “Summary” option within a forum platform to streamline reading</a:t>
            </a:r>
          </a:p>
          <a:p>
            <a:pPr lvl="1"/>
            <a:r>
              <a:rPr lang="en-US" sz="1800" dirty="0"/>
              <a:t>Addition of a “Suggestion prompt” for article writing</a:t>
            </a:r>
          </a:p>
          <a:p>
            <a:pPr lvl="1"/>
            <a:r>
              <a:rPr lang="en-US" sz="1800" dirty="0"/>
              <a:t>Addition of auto-translation for multi-lingual support</a:t>
            </a:r>
          </a:p>
          <a:p>
            <a:r>
              <a:rPr lang="en-US" sz="1800" dirty="0"/>
              <a:t>Not as Good Examples</a:t>
            </a:r>
          </a:p>
          <a:p>
            <a:pPr lvl="1"/>
            <a:r>
              <a:rPr lang="en-US" sz="1800" dirty="0"/>
              <a:t>Addition of a DALL-E Model for Image generation with user need</a:t>
            </a:r>
          </a:p>
          <a:p>
            <a:pPr lvl="1"/>
            <a:r>
              <a:rPr lang="en-US" sz="1800" dirty="0"/>
              <a:t>Showcasing the models used (3.5, 4o), rather than the benefit </a:t>
            </a:r>
            <a:r>
              <a:rPr lang="en-US" sz="1800"/>
              <a:t>of having an AI Tool</a:t>
            </a:r>
            <a:endParaRPr lang="en-US" sz="18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C9315-7645-18E1-A6AE-271A5FCC5497}"/>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Business Implementation Considerations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50004B-9560-C4E4-A045-16B2CA70993B}"/>
              </a:ext>
            </a:extLst>
          </p:cNvPr>
          <p:cNvSpPr>
            <a:spLocks noGrp="1"/>
          </p:cNvSpPr>
          <p:nvPr>
            <p:ph idx="1"/>
          </p:nvPr>
        </p:nvSpPr>
        <p:spPr>
          <a:xfrm>
            <a:off x="4447308" y="591344"/>
            <a:ext cx="6906491" cy="5585619"/>
          </a:xfrm>
        </p:spPr>
        <p:txBody>
          <a:bodyPr anchor="ctr">
            <a:normAutofit/>
          </a:bodyPr>
          <a:lstStyle/>
          <a:p>
            <a:r>
              <a:rPr lang="en-US" dirty="0"/>
              <a:t>AI is new, and not everything will work all of the time</a:t>
            </a:r>
          </a:p>
          <a:p>
            <a:r>
              <a:rPr lang="en-US" dirty="0"/>
              <a:t>AI is changing, and changing fast</a:t>
            </a:r>
          </a:p>
          <a:p>
            <a:pPr lvl="1"/>
            <a:r>
              <a:rPr lang="en-US" dirty="0"/>
              <a:t>Be ready to change with it, and re-validate</a:t>
            </a:r>
          </a:p>
          <a:p>
            <a:r>
              <a:rPr lang="en-US" dirty="0"/>
              <a:t>AI costing is consumption based</a:t>
            </a:r>
          </a:p>
          <a:p>
            <a:pPr lvl="1"/>
            <a:r>
              <a:rPr lang="en-US" dirty="0"/>
              <a:t>More on this shortly</a:t>
            </a:r>
          </a:p>
          <a:p>
            <a:r>
              <a:rPr lang="en-US" dirty="0"/>
              <a:t>Prototyping is easy – true implementation cost is hard to estimate</a:t>
            </a:r>
          </a:p>
        </p:txBody>
      </p:sp>
    </p:spTree>
    <p:extLst>
      <p:ext uri="{BB962C8B-B14F-4D97-AF65-F5344CB8AC3E}">
        <p14:creationId xmlns:p14="http://schemas.microsoft.com/office/powerpoint/2010/main" val="30338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CD369C-BE3B-69E8-653C-2D717CE98A2C}"/>
              </a:ext>
            </a:extLst>
          </p:cNvPr>
          <p:cNvSpPr>
            <a:spLocks noGrp="1"/>
          </p:cNvSpPr>
          <p:nvPr>
            <p:ph type="title"/>
          </p:nvPr>
        </p:nvSpPr>
        <p:spPr>
          <a:xfrm>
            <a:off x="838200" y="365125"/>
            <a:ext cx="10515600" cy="1325563"/>
          </a:xfrm>
        </p:spPr>
        <p:txBody>
          <a:bodyPr>
            <a:normAutofit/>
          </a:bodyPr>
          <a:lstStyle/>
          <a:p>
            <a:r>
              <a:rPr lang="en-US" dirty="0"/>
              <a:t>Technical Implementation Considerations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6600EC-826F-A98C-7CDC-91FDC4801933}"/>
              </a:ext>
            </a:extLst>
          </p:cNvPr>
          <p:cNvSpPr>
            <a:spLocks noGrp="1"/>
          </p:cNvSpPr>
          <p:nvPr>
            <p:ph idx="1"/>
          </p:nvPr>
        </p:nvSpPr>
        <p:spPr>
          <a:xfrm>
            <a:off x="838200" y="1825625"/>
            <a:ext cx="10515600" cy="4351338"/>
          </a:xfrm>
        </p:spPr>
        <p:txBody>
          <a:bodyPr>
            <a:normAutofit/>
          </a:bodyPr>
          <a:lstStyle/>
          <a:p>
            <a:r>
              <a:rPr lang="en-US" dirty="0"/>
              <a:t>With Pay-Per-Usage</a:t>
            </a:r>
          </a:p>
          <a:p>
            <a:pPr lvl="1"/>
            <a:r>
              <a:rPr lang="en-US" dirty="0"/>
              <a:t>Consider caching/storing items that are less-frequently changed</a:t>
            </a:r>
          </a:p>
          <a:p>
            <a:pPr lvl="1"/>
            <a:r>
              <a:rPr lang="en-US" dirty="0"/>
              <a:t>Consider rate-limiting for situations where change is rapid</a:t>
            </a:r>
          </a:p>
          <a:p>
            <a:r>
              <a:rPr lang="en-US" dirty="0"/>
              <a:t>Consider your own logging</a:t>
            </a:r>
          </a:p>
          <a:p>
            <a:pPr lvl="1"/>
            <a:r>
              <a:rPr lang="en-US" dirty="0"/>
              <a:t>Helps to reconcile usage as the metrics/reporting is much more about volumes and less about individual transaction details</a:t>
            </a:r>
          </a:p>
          <a:p>
            <a:r>
              <a:rPr lang="en-US" dirty="0"/>
              <a:t>Consider phased roll out</a:t>
            </a:r>
          </a:p>
          <a:p>
            <a:pPr lvl="1"/>
            <a:r>
              <a:rPr lang="en-US" dirty="0"/>
              <a:t>End-users like to play, taking some of the novelty out first with trusted users can help balance the scenario</a:t>
            </a:r>
          </a:p>
        </p:txBody>
      </p:sp>
    </p:spTree>
    <p:extLst>
      <p:ext uri="{BB962C8B-B14F-4D97-AF65-F5344CB8AC3E}">
        <p14:creationId xmlns:p14="http://schemas.microsoft.com/office/powerpoint/2010/main" val="29927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1035</Words>
  <Application>Microsoft Office PowerPoint</Application>
  <PresentationFormat>Widescreen</PresentationFormat>
  <Paragraphs>136</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Open Sans</vt:lpstr>
      <vt:lpstr>Office Theme</vt:lpstr>
      <vt:lpstr>PowerPoint Presentation</vt:lpstr>
      <vt:lpstr>PowerPoint Presentation</vt:lpstr>
      <vt:lpstr>PowerPoint Presentation</vt:lpstr>
      <vt:lpstr>Understanding the Azure AI Toolbox</vt:lpstr>
      <vt:lpstr>What’s In the Box? </vt:lpstr>
      <vt:lpstr>What’s In The Box? (Continued)</vt:lpstr>
      <vt:lpstr>How To Focus?</vt:lpstr>
      <vt:lpstr>Business Implementation Considerations</vt:lpstr>
      <vt:lpstr>Technical Implementation Considerations</vt:lpstr>
      <vt:lpstr>Problem #1: Inappropriate User Content</vt:lpstr>
      <vt:lpstr>Azure Content Safety Concepts</vt:lpstr>
      <vt:lpstr>Examples of Hate Levels (0-4)</vt:lpstr>
      <vt:lpstr>Business Considerations</vt:lpstr>
      <vt:lpstr>Implementation</vt:lpstr>
      <vt:lpstr>Azure AI Content Safety Other Items</vt:lpstr>
      <vt:lpstr>Azure AI Content Safety Pricing</vt:lpstr>
      <vt:lpstr>Scenario 2: Image Accessibility</vt:lpstr>
      <vt:lpstr>Azure AI Vision Pricing</vt:lpstr>
      <vt:lpstr>Image Categorization</vt:lpstr>
      <vt:lpstr>Parting Notes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Mitchel Sellers</dc:creator>
  <cp:lastModifiedBy>Mitchel Sellers</cp:lastModifiedBy>
  <cp:revision>6</cp:revision>
  <dcterms:created xsi:type="dcterms:W3CDTF">2024-11-07T07:56:45Z</dcterms:created>
  <dcterms:modified xsi:type="dcterms:W3CDTF">2024-11-08T05:26:14Z</dcterms:modified>
</cp:coreProperties>
</file>