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65" r:id="rId7"/>
    <p:sldId id="266" r:id="rId8"/>
    <p:sldId id="267" r:id="rId9"/>
    <p:sldId id="271" r:id="rId10"/>
    <p:sldId id="263" r:id="rId11"/>
    <p:sldId id="259" r:id="rId12"/>
    <p:sldId id="268" r:id="rId13"/>
    <p:sldId id="269" r:id="rId14"/>
    <p:sldId id="270" r:id="rId15"/>
    <p:sldId id="260" r:id="rId16"/>
    <p:sldId id="261" r:id="rId17"/>
    <p:sldId id="274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00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el Sellers" userId="fb74164179c81e3e" providerId="LiveId" clId="{CD108655-4E24-415F-BC8D-F71DFF6A36D3}"/>
    <pc:docChg chg="custSel addSld modSld">
      <pc:chgData name="Mitchel Sellers" userId="fb74164179c81e3e" providerId="LiveId" clId="{CD108655-4E24-415F-BC8D-F71DFF6A36D3}" dt="2019-08-22T04:09:06.461" v="293"/>
      <pc:docMkLst>
        <pc:docMk/>
      </pc:docMkLst>
      <pc:sldChg chg="modSp">
        <pc:chgData name="Mitchel Sellers" userId="fb74164179c81e3e" providerId="LiveId" clId="{CD108655-4E24-415F-BC8D-F71DFF6A36D3}" dt="2019-08-22T04:08:45.333" v="236" actId="27636"/>
        <pc:sldMkLst>
          <pc:docMk/>
          <pc:sldMk cId="3606451831" sldId="260"/>
        </pc:sldMkLst>
        <pc:spChg chg="mod">
          <ac:chgData name="Mitchel Sellers" userId="fb74164179c81e3e" providerId="LiveId" clId="{CD108655-4E24-415F-BC8D-F71DFF6A36D3}" dt="2019-08-22T04:08:45.333" v="236" actId="27636"/>
          <ac:spMkLst>
            <pc:docMk/>
            <pc:sldMk cId="3606451831" sldId="260"/>
            <ac:spMk id="3" creationId="{1E236558-4B96-4D91-972F-0C82A62B99B3}"/>
          </ac:spMkLst>
        </pc:spChg>
      </pc:sldChg>
      <pc:sldChg chg="modSp modAnim">
        <pc:chgData name="Mitchel Sellers" userId="fb74164179c81e3e" providerId="LiveId" clId="{CD108655-4E24-415F-BC8D-F71DFF6A36D3}" dt="2019-08-22T03:47:55.564" v="87" actId="313"/>
        <pc:sldMkLst>
          <pc:docMk/>
          <pc:sldMk cId="3841395695" sldId="262"/>
        </pc:sldMkLst>
        <pc:spChg chg="mod">
          <ac:chgData name="Mitchel Sellers" userId="fb74164179c81e3e" providerId="LiveId" clId="{CD108655-4E24-415F-BC8D-F71DFF6A36D3}" dt="2019-08-22T03:47:55.564" v="87" actId="313"/>
          <ac:spMkLst>
            <pc:docMk/>
            <pc:sldMk cId="3841395695" sldId="262"/>
            <ac:spMk id="3" creationId="{AC0D0DF5-E587-4926-9F4C-E4DE563012D6}"/>
          </ac:spMkLst>
        </pc:spChg>
      </pc:sldChg>
      <pc:sldChg chg="modAnim">
        <pc:chgData name="Mitchel Sellers" userId="fb74164179c81e3e" providerId="LiveId" clId="{CD108655-4E24-415F-BC8D-F71DFF6A36D3}" dt="2019-08-22T03:50:27.918" v="105"/>
        <pc:sldMkLst>
          <pc:docMk/>
          <pc:sldMk cId="1263301883" sldId="263"/>
        </pc:sldMkLst>
      </pc:sldChg>
      <pc:sldChg chg="modAnim">
        <pc:chgData name="Mitchel Sellers" userId="fb74164179c81e3e" providerId="LiveId" clId="{CD108655-4E24-415F-BC8D-F71DFF6A36D3}" dt="2019-08-22T03:48:33.880" v="91"/>
        <pc:sldMkLst>
          <pc:docMk/>
          <pc:sldMk cId="56345221" sldId="264"/>
        </pc:sldMkLst>
      </pc:sldChg>
      <pc:sldChg chg="modAnim">
        <pc:chgData name="Mitchel Sellers" userId="fb74164179c81e3e" providerId="LiveId" clId="{CD108655-4E24-415F-BC8D-F71DFF6A36D3}" dt="2019-08-22T03:49:04.244" v="93"/>
        <pc:sldMkLst>
          <pc:docMk/>
          <pc:sldMk cId="253292738" sldId="265"/>
        </pc:sldMkLst>
      </pc:sldChg>
      <pc:sldChg chg="modSp modAnim">
        <pc:chgData name="Mitchel Sellers" userId="fb74164179c81e3e" providerId="LiveId" clId="{CD108655-4E24-415F-BC8D-F71DFF6A36D3}" dt="2019-08-22T03:49:31.356" v="97"/>
        <pc:sldMkLst>
          <pc:docMk/>
          <pc:sldMk cId="451599772" sldId="266"/>
        </pc:sldMkLst>
        <pc:spChg chg="mod">
          <ac:chgData name="Mitchel Sellers" userId="fb74164179c81e3e" providerId="LiveId" clId="{CD108655-4E24-415F-BC8D-F71DFF6A36D3}" dt="2019-08-22T03:49:25.008" v="96" actId="14"/>
          <ac:spMkLst>
            <pc:docMk/>
            <pc:sldMk cId="451599772" sldId="266"/>
            <ac:spMk id="3" creationId="{E84BDC69-8FDC-4E5A-9DF4-E2575F77EBD9}"/>
          </ac:spMkLst>
        </pc:spChg>
      </pc:sldChg>
      <pc:sldChg chg="modAnim">
        <pc:chgData name="Mitchel Sellers" userId="fb74164179c81e3e" providerId="LiveId" clId="{CD108655-4E24-415F-BC8D-F71DFF6A36D3}" dt="2019-08-22T03:49:57.830" v="101"/>
        <pc:sldMkLst>
          <pc:docMk/>
          <pc:sldMk cId="2019868012" sldId="267"/>
        </pc:sldMkLst>
      </pc:sldChg>
      <pc:sldChg chg="modAnim">
        <pc:chgData name="Mitchel Sellers" userId="fb74164179c81e3e" providerId="LiveId" clId="{CD108655-4E24-415F-BC8D-F71DFF6A36D3}" dt="2019-08-22T03:51:45.259" v="114"/>
        <pc:sldMkLst>
          <pc:docMk/>
          <pc:sldMk cId="871816182" sldId="268"/>
        </pc:sldMkLst>
      </pc:sldChg>
      <pc:sldChg chg="modSp">
        <pc:chgData name="Mitchel Sellers" userId="fb74164179c81e3e" providerId="LiveId" clId="{CD108655-4E24-415F-BC8D-F71DFF6A36D3}" dt="2019-08-22T04:03:32.839" v="234"/>
        <pc:sldMkLst>
          <pc:docMk/>
          <pc:sldMk cId="2980643413" sldId="272"/>
        </pc:sldMkLst>
        <pc:spChg chg="mod">
          <ac:chgData name="Mitchel Sellers" userId="fb74164179c81e3e" providerId="LiveId" clId="{CD108655-4E24-415F-BC8D-F71DFF6A36D3}" dt="2019-08-22T04:03:23.387" v="211" actId="20577"/>
          <ac:spMkLst>
            <pc:docMk/>
            <pc:sldMk cId="2980643413" sldId="272"/>
            <ac:spMk id="2" creationId="{F09DE878-2433-498C-B4FA-9984D11ECC2F}"/>
          </ac:spMkLst>
        </pc:spChg>
        <pc:spChg chg="mod">
          <ac:chgData name="Mitchel Sellers" userId="fb74164179c81e3e" providerId="LiveId" clId="{CD108655-4E24-415F-BC8D-F71DFF6A36D3}" dt="2019-08-22T04:03:32.839" v="234"/>
          <ac:spMkLst>
            <pc:docMk/>
            <pc:sldMk cId="2980643413" sldId="272"/>
            <ac:spMk id="3" creationId="{D74A89E9-F3B8-4A1A-A6E2-179514F3AFBB}"/>
          </ac:spMkLst>
        </pc:spChg>
      </pc:sldChg>
      <pc:sldChg chg="modSp add">
        <pc:chgData name="Mitchel Sellers" userId="fb74164179c81e3e" providerId="LiveId" clId="{CD108655-4E24-415F-BC8D-F71DFF6A36D3}" dt="2019-08-22T04:00:54.551" v="199" actId="27636"/>
        <pc:sldMkLst>
          <pc:docMk/>
          <pc:sldMk cId="813989518" sldId="273"/>
        </pc:sldMkLst>
        <pc:spChg chg="mod">
          <ac:chgData name="Mitchel Sellers" userId="fb74164179c81e3e" providerId="LiveId" clId="{CD108655-4E24-415F-BC8D-F71DFF6A36D3}" dt="2019-08-22T04:00:13.776" v="151" actId="20577"/>
          <ac:spMkLst>
            <pc:docMk/>
            <pc:sldMk cId="813989518" sldId="273"/>
            <ac:spMk id="2" creationId="{6504EC89-18AA-467A-82E1-99ABBADB2049}"/>
          </ac:spMkLst>
        </pc:spChg>
        <pc:spChg chg="mod">
          <ac:chgData name="Mitchel Sellers" userId="fb74164179c81e3e" providerId="LiveId" clId="{CD108655-4E24-415F-BC8D-F71DFF6A36D3}" dt="2019-08-22T04:00:54.551" v="199" actId="27636"/>
          <ac:spMkLst>
            <pc:docMk/>
            <pc:sldMk cId="813989518" sldId="273"/>
            <ac:spMk id="3" creationId="{69B75392-3F2A-4D20-A011-699C453954CA}"/>
          </ac:spMkLst>
        </pc:spChg>
      </pc:sldChg>
      <pc:sldChg chg="modSp add">
        <pc:chgData name="Mitchel Sellers" userId="fb74164179c81e3e" providerId="LiveId" clId="{CD108655-4E24-415F-BC8D-F71DFF6A36D3}" dt="2019-08-22T04:09:06.461" v="293"/>
        <pc:sldMkLst>
          <pc:docMk/>
          <pc:sldMk cId="3215895257" sldId="274"/>
        </pc:sldMkLst>
        <pc:spChg chg="mod">
          <ac:chgData name="Mitchel Sellers" userId="fb74164179c81e3e" providerId="LiveId" clId="{CD108655-4E24-415F-BC8D-F71DFF6A36D3}" dt="2019-08-22T04:08:54.098" v="254" actId="20577"/>
          <ac:spMkLst>
            <pc:docMk/>
            <pc:sldMk cId="3215895257" sldId="274"/>
            <ac:spMk id="2" creationId="{E0A3BFCE-86EA-427A-93F1-EF1441A5541A}"/>
          </ac:spMkLst>
        </pc:spChg>
        <pc:spChg chg="mod">
          <ac:chgData name="Mitchel Sellers" userId="fb74164179c81e3e" providerId="LiveId" clId="{CD108655-4E24-415F-BC8D-F71DFF6A36D3}" dt="2019-08-22T04:09:06.461" v="293"/>
          <ac:spMkLst>
            <pc:docMk/>
            <pc:sldMk cId="3215895257" sldId="274"/>
            <ac:spMk id="3" creationId="{5276107C-010C-44AC-A7AF-6C1F93C004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29" y="1681389"/>
            <a:ext cx="9860536" cy="1823811"/>
          </a:xfrm>
        </p:spPr>
        <p:txBody>
          <a:bodyPr anchor="b"/>
          <a:lstStyle>
            <a:lvl1pPr algn="l">
              <a:defRPr sz="6000" b="0" i="0"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629" y="3602038"/>
            <a:ext cx="9860536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Segoe UI Light" charset="0"/>
                <a:ea typeface="Segoe UI Light" charset="0"/>
                <a:cs typeface="Segoe U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74458"/>
            <a:ext cx="2743200" cy="1057656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1825625"/>
            <a:ext cx="10609089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6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9581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365125"/>
            <a:ext cx="806087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825625"/>
            <a:ext cx="1060908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6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1709738"/>
            <a:ext cx="106090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29" y="4589463"/>
            <a:ext cx="106090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2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18" y="365125"/>
            <a:ext cx="10553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18" y="1825625"/>
            <a:ext cx="499782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911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8" y="365125"/>
            <a:ext cx="105492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558" y="1690688"/>
            <a:ext cx="49693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88" y="2505075"/>
            <a:ext cx="496934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76564" y="1681163"/>
            <a:ext cx="51441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70494" y="2505075"/>
            <a:ext cx="515022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4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8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0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7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2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alpha val="20000"/>
              </a:srgbClr>
            </a:gs>
            <a:gs pos="40000">
              <a:srgbClr val="0E97AA"/>
            </a:gs>
            <a:gs pos="100000">
              <a:srgbClr val="0070C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630" y="365125"/>
            <a:ext cx="9860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30" y="1825625"/>
            <a:ext cx="98605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5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spnet/core/performance/performance-best-practices?view=aspnetcore-2.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tchelselle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E525-B83B-4702-87EE-724B67EB3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Your ASP.NET Core Application Blazingly Fast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09E273-ADA6-40CA-9D31-B3642DD46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 &amp; Implementing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338541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1458-92CA-4CD6-99D9-2BE2FC77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Myths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8CA33-A4AC-40C5-A256-1A41A0140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SSL Hurts Performance</a:t>
            </a:r>
          </a:p>
          <a:p>
            <a:pPr lvl="1"/>
            <a:r>
              <a:rPr lang="en-US" dirty="0"/>
              <a:t>False! Yes, there is overhead, but browsers are optimized for this</a:t>
            </a:r>
          </a:p>
          <a:p>
            <a:r>
              <a:rPr lang="en-US" dirty="0"/>
              <a:t>There are no quick fixes</a:t>
            </a:r>
          </a:p>
          <a:p>
            <a:pPr lvl="1"/>
            <a:r>
              <a:rPr lang="en-US" dirty="0"/>
              <a:t>False! Simple tasks such as response cache, static file compression, or expiration times can help</a:t>
            </a:r>
          </a:p>
          <a:p>
            <a:r>
              <a:rPr lang="en-US" dirty="0"/>
              <a:t>But I use a CDN, It will be fine</a:t>
            </a:r>
          </a:p>
          <a:p>
            <a:pPr lvl="1"/>
            <a:r>
              <a:rPr lang="en-US" dirty="0"/>
              <a:t>False! # of requests is king in performance</a:t>
            </a:r>
          </a:p>
        </p:txBody>
      </p:sp>
    </p:spTree>
    <p:extLst>
      <p:ext uri="{BB962C8B-B14F-4D97-AF65-F5344CB8AC3E}">
        <p14:creationId xmlns:p14="http://schemas.microsoft.com/office/powerpoint/2010/main" val="126330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2A77-BE2B-42D7-B17B-DAB2227C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Concepts – Bundling &amp; Minification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7F1E-EF38-4F21-8779-881F19C61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583871"/>
            <a:ext cx="10609089" cy="5123090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Add </a:t>
            </a:r>
            <a:r>
              <a:rPr lang="en-US" dirty="0" err="1"/>
              <a:t>BundlerMinifierCore</a:t>
            </a:r>
            <a:r>
              <a:rPr lang="en-US" dirty="0"/>
              <a:t> NuGet Package</a:t>
            </a:r>
          </a:p>
          <a:p>
            <a:r>
              <a:rPr lang="en-US" dirty="0"/>
              <a:t>Add an </a:t>
            </a:r>
            <a:r>
              <a:rPr lang="en-US" dirty="0" err="1"/>
              <a:t>BundleConfig.json</a:t>
            </a:r>
            <a:r>
              <a:rPr lang="en-US" dirty="0"/>
              <a:t> file</a:t>
            </a:r>
          </a:p>
          <a:p>
            <a:pPr marL="457200" lvl="1" indent="0">
              <a:buNone/>
            </a:pPr>
            <a:r>
              <a:rPr lang="en-US" dirty="0"/>
              <a:t>[</a:t>
            </a:r>
          </a:p>
          <a:p>
            <a:pPr marL="457200" lvl="1" indent="0">
              <a:buNone/>
            </a:pPr>
            <a:r>
              <a:rPr lang="en-US" dirty="0"/>
              <a:t>  {</a:t>
            </a:r>
          </a:p>
          <a:p>
            <a:pPr marL="457200" lvl="1" indent="0">
              <a:buNone/>
            </a:pPr>
            <a:r>
              <a:rPr lang="en-US" dirty="0"/>
              <a:t>    "</a:t>
            </a:r>
            <a:r>
              <a:rPr lang="en-US" dirty="0" err="1"/>
              <a:t>outputFileName</a:t>
            </a:r>
            <a:r>
              <a:rPr lang="en-US" dirty="0"/>
              <a:t>": "</a:t>
            </a:r>
            <a:r>
              <a:rPr lang="en-US" dirty="0" err="1"/>
              <a:t>wwwroot</a:t>
            </a:r>
            <a:r>
              <a:rPr lang="en-US" dirty="0"/>
              <a:t>/</a:t>
            </a:r>
            <a:r>
              <a:rPr lang="en-US" dirty="0" err="1"/>
              <a:t>css</a:t>
            </a:r>
            <a:r>
              <a:rPr lang="en-US" dirty="0"/>
              <a:t>/combined.min.css",</a:t>
            </a:r>
          </a:p>
          <a:p>
            <a:pPr marL="457200" lvl="1" indent="0">
              <a:buNone/>
            </a:pPr>
            <a:r>
              <a:rPr lang="en-US" dirty="0"/>
              <a:t>    "</a:t>
            </a:r>
            <a:r>
              <a:rPr lang="en-US" dirty="0" err="1"/>
              <a:t>inputFiles</a:t>
            </a:r>
            <a:r>
              <a:rPr lang="en-US" dirty="0"/>
              <a:t>": [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/lib/bootstrap/</a:t>
            </a:r>
            <a:r>
              <a:rPr lang="en-US" dirty="0" err="1"/>
              <a:t>dist</a:t>
            </a:r>
            <a:r>
              <a:rPr lang="en-US" dirty="0"/>
              <a:t>/</a:t>
            </a:r>
            <a:r>
              <a:rPr lang="en-US" dirty="0" err="1"/>
              <a:t>css</a:t>
            </a:r>
            <a:r>
              <a:rPr lang="en-US" dirty="0"/>
              <a:t>/bootstrap.css",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</a:t>
            </a:r>
            <a:r>
              <a:rPr lang="en-US" dirty="0" err="1"/>
              <a:t>css</a:t>
            </a:r>
            <a:r>
              <a:rPr lang="en-US" dirty="0"/>
              <a:t>/site.css"</a:t>
            </a:r>
          </a:p>
          <a:p>
            <a:pPr marL="457200" lvl="1" indent="0">
              <a:buNone/>
            </a:pPr>
            <a:r>
              <a:rPr lang="en-US" dirty="0"/>
              <a:t>    ],</a:t>
            </a:r>
          </a:p>
          <a:p>
            <a:pPr marL="457200" lvl="1" indent="0">
              <a:buNone/>
            </a:pPr>
            <a:r>
              <a:rPr lang="en-US" dirty="0"/>
              <a:t>    "minify": {</a:t>
            </a:r>
          </a:p>
          <a:p>
            <a:pPr marL="457200" lvl="1" indent="0">
              <a:buNone/>
            </a:pPr>
            <a:r>
              <a:rPr lang="en-US" dirty="0"/>
              <a:t>      "enabled": true</a:t>
            </a:r>
          </a:p>
          <a:p>
            <a:pPr marL="457200" lvl="1" indent="0">
              <a:buNone/>
            </a:pPr>
            <a:r>
              <a:rPr lang="en-US" dirty="0"/>
              <a:t>    }</a:t>
            </a:r>
          </a:p>
          <a:p>
            <a:pPr marL="457200" lvl="1" indent="0">
              <a:buNone/>
            </a:pPr>
            <a:r>
              <a:rPr lang="en-US" dirty="0"/>
              <a:t>  },</a:t>
            </a:r>
          </a:p>
          <a:p>
            <a:pPr marL="457200" lvl="1" indent="0">
              <a:buNone/>
            </a:pPr>
            <a:r>
              <a:rPr lang="en-US" dirty="0"/>
              <a:t>  {</a:t>
            </a:r>
          </a:p>
          <a:p>
            <a:pPr marL="457200" lvl="1" indent="0">
              <a:buNone/>
            </a:pPr>
            <a:r>
              <a:rPr lang="en-US" dirty="0"/>
              <a:t>    "</a:t>
            </a:r>
            <a:r>
              <a:rPr lang="en-US" dirty="0" err="1"/>
              <a:t>outputFileName</a:t>
            </a:r>
            <a:r>
              <a:rPr lang="en-US" dirty="0"/>
              <a:t>": "</a:t>
            </a:r>
            <a:r>
              <a:rPr lang="en-US" dirty="0" err="1"/>
              <a:t>wwwroot</a:t>
            </a:r>
            <a:r>
              <a:rPr lang="en-US" dirty="0"/>
              <a:t>/</a:t>
            </a:r>
            <a:r>
              <a:rPr lang="en-US" dirty="0" err="1"/>
              <a:t>js</a:t>
            </a:r>
            <a:r>
              <a:rPr lang="en-US" dirty="0"/>
              <a:t>/combined.min.js",</a:t>
            </a:r>
          </a:p>
          <a:p>
            <a:pPr marL="457200" lvl="1" indent="0">
              <a:buNone/>
            </a:pPr>
            <a:r>
              <a:rPr lang="en-US" dirty="0"/>
              <a:t>    "</a:t>
            </a:r>
            <a:r>
              <a:rPr lang="en-US" dirty="0" err="1"/>
              <a:t>inputFiles</a:t>
            </a:r>
            <a:r>
              <a:rPr lang="en-US" dirty="0"/>
              <a:t>": [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/lib/</a:t>
            </a:r>
            <a:r>
              <a:rPr lang="en-US" dirty="0" err="1"/>
              <a:t>jquery</a:t>
            </a:r>
            <a:r>
              <a:rPr lang="en-US" dirty="0"/>
              <a:t>/</a:t>
            </a:r>
            <a:r>
              <a:rPr lang="en-US" dirty="0" err="1"/>
              <a:t>dist</a:t>
            </a:r>
            <a:r>
              <a:rPr lang="en-US" dirty="0"/>
              <a:t>/jquery.js",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/lib/bootstrap/</a:t>
            </a:r>
            <a:r>
              <a:rPr lang="en-US" dirty="0" err="1"/>
              <a:t>dist</a:t>
            </a:r>
            <a:r>
              <a:rPr lang="en-US" dirty="0"/>
              <a:t>/</a:t>
            </a:r>
            <a:r>
              <a:rPr lang="en-US" dirty="0" err="1"/>
              <a:t>js</a:t>
            </a:r>
            <a:r>
              <a:rPr lang="en-US" dirty="0"/>
              <a:t>/bootstrap.js",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/lib/</a:t>
            </a:r>
            <a:r>
              <a:rPr lang="en-US" dirty="0" err="1"/>
              <a:t>jquery</a:t>
            </a:r>
            <a:r>
              <a:rPr lang="en-US" dirty="0"/>
              <a:t>-validation/</a:t>
            </a:r>
            <a:r>
              <a:rPr lang="en-US" dirty="0" err="1"/>
              <a:t>dist</a:t>
            </a:r>
            <a:r>
              <a:rPr lang="en-US" dirty="0"/>
              <a:t>/jquery.validate.js",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/lib/</a:t>
            </a:r>
            <a:r>
              <a:rPr lang="en-US" dirty="0" err="1"/>
              <a:t>jquery</a:t>
            </a:r>
            <a:r>
              <a:rPr lang="en-US" dirty="0"/>
              <a:t>-validation/</a:t>
            </a:r>
            <a:r>
              <a:rPr lang="en-US" dirty="0" err="1"/>
              <a:t>dist</a:t>
            </a:r>
            <a:r>
              <a:rPr lang="en-US" dirty="0"/>
              <a:t>/additional-methods.js",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/lib/</a:t>
            </a:r>
            <a:r>
              <a:rPr lang="en-US" dirty="0" err="1"/>
              <a:t>jquery</a:t>
            </a:r>
            <a:r>
              <a:rPr lang="en-US" dirty="0"/>
              <a:t>-validation-</a:t>
            </a:r>
            <a:r>
              <a:rPr lang="en-US" dirty="0" err="1"/>
              <a:t>unobtrustive</a:t>
            </a:r>
            <a:r>
              <a:rPr lang="en-US" dirty="0"/>
              <a:t>/jquery.validate.unobtrusive.js",</a:t>
            </a:r>
          </a:p>
          <a:p>
            <a:pPr marL="457200" lvl="1" indent="0">
              <a:buNone/>
            </a:pPr>
            <a:r>
              <a:rPr lang="en-US" dirty="0"/>
              <a:t>      "</a:t>
            </a:r>
            <a:r>
              <a:rPr lang="en-US" dirty="0" err="1"/>
              <a:t>wwwroot</a:t>
            </a:r>
            <a:r>
              <a:rPr lang="en-US" dirty="0"/>
              <a:t>/</a:t>
            </a:r>
            <a:r>
              <a:rPr lang="en-US" dirty="0" err="1"/>
              <a:t>js</a:t>
            </a:r>
            <a:r>
              <a:rPr lang="en-US" dirty="0"/>
              <a:t>/site.js"</a:t>
            </a:r>
          </a:p>
          <a:p>
            <a:pPr marL="457200" lvl="1" indent="0">
              <a:buNone/>
            </a:pPr>
            <a:r>
              <a:rPr lang="en-US" dirty="0"/>
              <a:t>    ],</a:t>
            </a:r>
          </a:p>
          <a:p>
            <a:pPr marL="457200" lvl="1" indent="0">
              <a:buNone/>
            </a:pPr>
            <a:r>
              <a:rPr lang="en-US" dirty="0"/>
              <a:t>    "minify": {</a:t>
            </a:r>
          </a:p>
          <a:p>
            <a:pPr marL="457200" lvl="1" indent="0">
              <a:buNone/>
            </a:pPr>
            <a:r>
              <a:rPr lang="en-US" dirty="0"/>
              <a:t>      "enabled": true</a:t>
            </a:r>
          </a:p>
          <a:p>
            <a:pPr marL="457200" lvl="1" indent="0">
              <a:buNone/>
            </a:pPr>
            <a:r>
              <a:rPr lang="en-US" dirty="0"/>
              <a:t>    }</a:t>
            </a:r>
          </a:p>
          <a:p>
            <a:pPr marL="457200" lvl="1" indent="0">
              <a:buNone/>
            </a:pPr>
            <a:r>
              <a:rPr lang="en-US" dirty="0"/>
              <a:t>  }</a:t>
            </a:r>
          </a:p>
          <a:p>
            <a:pPr marL="457200" lvl="1" indent="0">
              <a:buNone/>
            </a:pP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82882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A2A80-C8A7-415C-B975-23640F6D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Concepts – Static File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DB807-E029-4CAA-BF29-CC3BF3CE0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Configuration</a:t>
            </a:r>
          </a:p>
          <a:p>
            <a:pPr lvl="1"/>
            <a:r>
              <a:rPr lang="en-US" dirty="0" err="1"/>
              <a:t>app.UseStaticFiles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Generates an </a:t>
            </a:r>
            <a:r>
              <a:rPr lang="en-US" dirty="0" err="1"/>
              <a:t>ETag</a:t>
            </a:r>
            <a:r>
              <a:rPr lang="en-US" dirty="0"/>
              <a:t> and last modified header</a:t>
            </a:r>
          </a:p>
          <a:p>
            <a:r>
              <a:rPr lang="en-US" dirty="0"/>
              <a:t>What is the browser expected behavior? 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7A612D-6974-4A37-A1A2-15C2CC6DC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130" y="1756675"/>
            <a:ext cx="2867046" cy="186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1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5E6A-BED6-40DB-B50C-66F656A4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Improved Static File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1F61F-79DD-4208-B636-0462B361B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Cache Definition</a:t>
            </a:r>
          </a:p>
          <a:p>
            <a:pPr marL="457200" lvl="1" indent="0">
              <a:buNone/>
            </a:pPr>
            <a:r>
              <a:rPr lang="en-US" dirty="0" err="1"/>
              <a:t>app.UseStaticFiles</a:t>
            </a:r>
            <a:r>
              <a:rPr lang="en-US" dirty="0"/>
              <a:t>(new </a:t>
            </a:r>
            <a:r>
              <a:rPr lang="en-US" dirty="0" err="1"/>
              <a:t>StaticFileOptions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OnPrepareResponse</a:t>
            </a:r>
            <a:r>
              <a:rPr lang="en-US" dirty="0"/>
              <a:t> = </a:t>
            </a:r>
            <a:r>
              <a:rPr lang="en-US" dirty="0" err="1"/>
              <a:t>ctx</a:t>
            </a:r>
            <a:r>
              <a:rPr lang="en-US" dirty="0"/>
              <a:t> =&gt;</a:t>
            </a:r>
          </a:p>
          <a:p>
            <a:pPr marL="457200" lvl="1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    const int </a:t>
            </a:r>
            <a:r>
              <a:rPr lang="en-US" dirty="0" err="1"/>
              <a:t>durationInSeconds</a:t>
            </a:r>
            <a:r>
              <a:rPr lang="en-US" dirty="0"/>
              <a:t> = 60 * 60 * 24;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ctx.Context.Response.Headers</a:t>
            </a:r>
            <a:r>
              <a:rPr lang="en-US" dirty="0"/>
              <a:t>[</a:t>
            </a:r>
            <a:r>
              <a:rPr lang="en-US" dirty="0" err="1"/>
              <a:t>HeaderNames.CacheControl</a:t>
            </a:r>
            <a:r>
              <a:rPr lang="en-US" dirty="0"/>
              <a:t>] =</a:t>
            </a:r>
          </a:p>
          <a:p>
            <a:pPr marL="457200" lvl="1" indent="0">
              <a:buNone/>
            </a:pPr>
            <a:r>
              <a:rPr lang="en-US" dirty="0"/>
              <a:t>            "</a:t>
            </a:r>
            <a:r>
              <a:rPr lang="en-US" dirty="0" err="1"/>
              <a:t>public,max</a:t>
            </a:r>
            <a:r>
              <a:rPr lang="en-US" dirty="0"/>
              <a:t>-age=" + </a:t>
            </a:r>
            <a:r>
              <a:rPr lang="en-US" dirty="0" err="1"/>
              <a:t>durationInSeconds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r>
              <a:rPr lang="en-US" dirty="0"/>
              <a:t>    }</a:t>
            </a:r>
          </a:p>
          <a:p>
            <a:pPr marL="457200" lvl="1" indent="0">
              <a:buNone/>
            </a:pPr>
            <a:r>
              <a:rPr lang="en-US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719367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2279-01F6-4368-843F-4494835B1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Automatic Cache Busting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B87C2-BD7B-4FBC-BAA1-37334DCA1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asp-append-version="true“</a:t>
            </a:r>
          </a:p>
          <a:p>
            <a:r>
              <a:rPr lang="en-US" dirty="0"/>
              <a:t>Can be applied to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&lt;script&gt;</a:t>
            </a:r>
          </a:p>
          <a:p>
            <a:pPr lvl="1"/>
            <a:r>
              <a:rPr lang="en-US" dirty="0"/>
              <a:t>&lt;link&gt;</a:t>
            </a:r>
          </a:p>
          <a:p>
            <a:pPr lvl="1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878147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FF317-ADF2-472B-8806-41E05661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Concepts – Cache Header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36558-4B96-4D91-972F-0C82A62B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Add the header to your actions/pages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ResponseCache</a:t>
            </a:r>
            <a:r>
              <a:rPr lang="en-US" dirty="0"/>
              <a:t>(</a:t>
            </a:r>
            <a:r>
              <a:rPr lang="en-US" dirty="0" err="1"/>
              <a:t>VaryByHeader</a:t>
            </a:r>
            <a:r>
              <a:rPr lang="en-US" dirty="0"/>
              <a:t> = "User-Agent", Duration = 30)]</a:t>
            </a:r>
          </a:p>
          <a:p>
            <a:r>
              <a:rPr lang="en-US" dirty="0"/>
              <a:t>Force NOT Cached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ResponseCache</a:t>
            </a:r>
            <a:r>
              <a:rPr lang="en-US" dirty="0"/>
              <a:t>(Duration = 0, Location = </a:t>
            </a:r>
            <a:r>
              <a:rPr lang="en-US" dirty="0" err="1"/>
              <a:t>ResponseCacheLocation.None</a:t>
            </a:r>
            <a:r>
              <a:rPr lang="en-US" dirty="0"/>
              <a:t>, </a:t>
            </a:r>
            <a:r>
              <a:rPr lang="en-US" dirty="0" err="1"/>
              <a:t>NoStore</a:t>
            </a:r>
            <a:r>
              <a:rPr lang="en-US" dirty="0"/>
              <a:t> = true)]</a:t>
            </a:r>
          </a:p>
          <a:p>
            <a:r>
              <a:rPr lang="en-US" dirty="0"/>
              <a:t>Cache Profiles</a:t>
            </a:r>
          </a:p>
          <a:p>
            <a:pPr marL="457200" lvl="1" indent="0">
              <a:buNone/>
            </a:pPr>
            <a:r>
              <a:rPr lang="en-US" dirty="0" err="1"/>
              <a:t>services.AddMvc</a:t>
            </a:r>
            <a:r>
              <a:rPr lang="en-US" dirty="0"/>
              <a:t>(options =&gt;</a:t>
            </a:r>
          </a:p>
          <a:p>
            <a:pPr marL="457200" lvl="1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    </a:t>
            </a:r>
            <a:r>
              <a:rPr lang="en-US" dirty="0" err="1"/>
              <a:t>options.CacheProfiles.Add</a:t>
            </a:r>
            <a:r>
              <a:rPr lang="en-US" dirty="0"/>
              <a:t>("Default30",</a:t>
            </a:r>
          </a:p>
          <a:p>
            <a:pPr marL="457200" lvl="1" indent="0">
              <a:buNone/>
            </a:pPr>
            <a:r>
              <a:rPr lang="en-US" dirty="0"/>
              <a:t>            new </a:t>
            </a:r>
            <a:r>
              <a:rPr lang="en-US" dirty="0" err="1"/>
              <a:t>CacheProfile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r>
              <a:rPr lang="en-US" dirty="0"/>
              <a:t>            {</a:t>
            </a:r>
          </a:p>
          <a:p>
            <a:pPr marL="457200" lvl="1" indent="0">
              <a:buNone/>
            </a:pPr>
            <a:r>
              <a:rPr lang="en-US" dirty="0"/>
              <a:t>                Duration = 30</a:t>
            </a:r>
          </a:p>
          <a:p>
            <a:pPr marL="457200" lvl="1" indent="0">
              <a:buNone/>
            </a:pPr>
            <a:r>
              <a:rPr lang="en-US" dirty="0"/>
              <a:t>            });</a:t>
            </a:r>
          </a:p>
          <a:p>
            <a:pPr marL="457200" lvl="1" indent="0">
              <a:buNone/>
            </a:pPr>
            <a:r>
              <a:rPr lang="en-US" dirty="0"/>
              <a:t>    })</a:t>
            </a:r>
          </a:p>
        </p:txBody>
      </p:sp>
    </p:spTree>
    <p:extLst>
      <p:ext uri="{BB962C8B-B14F-4D97-AF65-F5344CB8AC3E}">
        <p14:creationId xmlns:p14="http://schemas.microsoft.com/office/powerpoint/2010/main" val="3606451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E4E19-D077-460F-A95C-247F74B8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Concepts – Cache Header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26DDF-EFCD-47E2-8DD2-9C0AF9452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ADD TO AUTHENTICATED PAGES!</a:t>
            </a:r>
          </a:p>
          <a:p>
            <a:r>
              <a:rPr lang="en-US" dirty="0"/>
              <a:t>If added to ANY page with a &lt;form&gt; ASP.NET will skip</a:t>
            </a:r>
          </a:p>
          <a:p>
            <a:pPr lvl="1"/>
            <a:r>
              <a:rPr lang="en-US" dirty="0"/>
              <a:t>Error: [WRN] The 'Cache-Control' and 'Pragma' headers have been overridden and set to 'no-cache, no-store' and 'no-cache' respectively to prevent caching of this response. Any response that uses </a:t>
            </a:r>
            <a:r>
              <a:rPr lang="en-US" dirty="0" err="1"/>
              <a:t>antiforgery</a:t>
            </a:r>
            <a:r>
              <a:rPr lang="en-US" dirty="0"/>
              <a:t> should not be cached.</a:t>
            </a:r>
          </a:p>
        </p:txBody>
      </p:sp>
    </p:spTree>
    <p:extLst>
      <p:ext uri="{BB962C8B-B14F-4D97-AF65-F5344CB8AC3E}">
        <p14:creationId xmlns:p14="http://schemas.microsoft.com/office/powerpoint/2010/main" val="196931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BFCE-86EA-427A-93F1-EF1441A5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it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6107C-010C-44AC-A7AF-6C1F93C0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ASP.NET Store it Too</a:t>
            </a:r>
          </a:p>
          <a:p>
            <a:pPr lvl="1"/>
            <a:r>
              <a:rPr lang="en-US" dirty="0" err="1"/>
              <a:t>app.UseResponseCaching</a:t>
            </a:r>
            <a:r>
              <a:rPr lang="en-US"/>
              <a:t>();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95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4EC89-18AA-467A-82E1-99ABBADB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Concepts – Memory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75392-3F2A-4D20-A011-699C45395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Caching @ Code Level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public </a:t>
            </a:r>
            <a:r>
              <a:rPr lang="en-US" dirty="0" err="1"/>
              <a:t>HomepageDisplayModel</a:t>
            </a:r>
            <a:r>
              <a:rPr lang="en-US" dirty="0"/>
              <a:t> </a:t>
            </a:r>
            <a:r>
              <a:rPr lang="en-US" dirty="0" err="1"/>
              <a:t>GetHomepageModel</a:t>
            </a:r>
            <a:r>
              <a:rPr lang="en-US" dirty="0"/>
              <a:t>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//Return from cache if we can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if (_</a:t>
            </a:r>
            <a:r>
              <a:rPr lang="en-US" dirty="0" err="1"/>
              <a:t>memoryCache.TryGetValue</a:t>
            </a:r>
            <a:r>
              <a:rPr lang="en-US" dirty="0"/>
              <a:t>(</a:t>
            </a:r>
            <a:r>
              <a:rPr lang="en-US" dirty="0" err="1"/>
              <a:t>CacheKeys.HomepageModel</a:t>
            </a:r>
            <a:r>
              <a:rPr lang="en-US" dirty="0"/>
              <a:t>, out </a:t>
            </a:r>
            <a:r>
              <a:rPr lang="en-US" dirty="0" err="1"/>
              <a:t>HomepageDisplayModel</a:t>
            </a:r>
            <a:r>
              <a:rPr lang="en-US" dirty="0"/>
              <a:t> </a:t>
            </a:r>
            <a:r>
              <a:rPr lang="en-US" dirty="0" err="1"/>
              <a:t>cachedResult</a:t>
            </a:r>
            <a:r>
              <a:rPr lang="en-US" dirty="0"/>
              <a:t>))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    return </a:t>
            </a:r>
            <a:r>
              <a:rPr lang="en-US" dirty="0" err="1"/>
              <a:t>cachedResult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//Otherwise get it and return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</a:t>
            </a:r>
            <a:r>
              <a:rPr lang="en-US" dirty="0" err="1"/>
              <a:t>cachedResult</a:t>
            </a:r>
            <a:r>
              <a:rPr lang="en-US" dirty="0"/>
              <a:t> = new </a:t>
            </a:r>
            <a:r>
              <a:rPr lang="en-US" dirty="0" err="1"/>
              <a:t>HomepageDisplayModel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    </a:t>
            </a:r>
            <a:r>
              <a:rPr lang="en-US" dirty="0" err="1"/>
              <a:t>BlogPosts</a:t>
            </a:r>
            <a:r>
              <a:rPr lang="en-US" dirty="0"/>
              <a:t> = _</a:t>
            </a:r>
            <a:r>
              <a:rPr lang="en-US" dirty="0" err="1"/>
              <a:t>blogDataService.ListTwoMostRecentBlogPosts</a:t>
            </a:r>
            <a:r>
              <a:rPr lang="en-US" dirty="0"/>
              <a:t>()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};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//Insert to cache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var options = new </a:t>
            </a:r>
            <a:r>
              <a:rPr lang="en-US" dirty="0" err="1"/>
              <a:t>MemoryCacheEntryOptions</a:t>
            </a:r>
            <a:r>
              <a:rPr lang="en-US" dirty="0"/>
              <a:t>{</a:t>
            </a:r>
            <a:r>
              <a:rPr lang="en-US" dirty="0" err="1"/>
              <a:t>SlidingExpiration</a:t>
            </a:r>
            <a:r>
              <a:rPr lang="en-US" dirty="0"/>
              <a:t> = </a:t>
            </a:r>
            <a:r>
              <a:rPr lang="en-US" dirty="0" err="1"/>
              <a:t>TimeSpan.FromMinutes</a:t>
            </a:r>
            <a:r>
              <a:rPr lang="en-US" dirty="0"/>
              <a:t>(15)};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_</a:t>
            </a:r>
            <a:r>
              <a:rPr lang="en-US" dirty="0" err="1"/>
              <a:t>memoryCache.Set</a:t>
            </a:r>
            <a:r>
              <a:rPr lang="en-US" dirty="0"/>
              <a:t>(</a:t>
            </a:r>
            <a:r>
              <a:rPr lang="en-US" dirty="0" err="1"/>
              <a:t>CacheKeys.HomepageModel</a:t>
            </a:r>
            <a:r>
              <a:rPr lang="en-US" dirty="0"/>
              <a:t>, </a:t>
            </a:r>
            <a:r>
              <a:rPr lang="en-US" dirty="0" err="1"/>
              <a:t>cachedResult</a:t>
            </a:r>
            <a:r>
              <a:rPr lang="en-US" dirty="0"/>
              <a:t>, options);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    return </a:t>
            </a:r>
            <a:r>
              <a:rPr lang="en-US" dirty="0" err="1"/>
              <a:t>cachedResult</a:t>
            </a:r>
            <a:r>
              <a:rPr lang="en-US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813989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E878-2433-498C-B4FA-9984D11E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&amp; Resources for Those Looking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A89E9-F3B8-4A1A-A6E2-179514F3A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GTMetrix.com – Aggregates Google </a:t>
            </a:r>
            <a:r>
              <a:rPr lang="en-US" dirty="0" err="1"/>
              <a:t>PageSpeed</a:t>
            </a:r>
            <a:r>
              <a:rPr lang="en-US" dirty="0"/>
              <a:t>, </a:t>
            </a:r>
            <a:r>
              <a:rPr lang="en-US" dirty="0" err="1"/>
              <a:t>Yslow</a:t>
            </a:r>
            <a:r>
              <a:rPr lang="en-US" dirty="0"/>
              <a:t>, page waterfall view, and other metrics</a:t>
            </a:r>
          </a:p>
          <a:p>
            <a:r>
              <a:rPr lang="en-US" dirty="0"/>
              <a:t>Varvy.com – Combination performance &amp; SEO tool</a:t>
            </a:r>
          </a:p>
          <a:p>
            <a:r>
              <a:rPr lang="en-US" dirty="0"/>
              <a:t>Best Practices : </a:t>
            </a:r>
            <a:r>
              <a:rPr lang="en-US" dirty="0">
                <a:hlinkClick r:id="rId2"/>
              </a:rPr>
              <a:t>https://docs.microsoft.com/en-us/aspnet/core/performance/performance-best-practices?view=aspnetcore-2.2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4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180B9-A9D9-4403-8229-56A124E07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Your Speaker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36E47-9366-49A9-AC11-B5A3DE9E4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Mitchel Sellers</a:t>
            </a:r>
          </a:p>
          <a:p>
            <a:r>
              <a:rPr lang="en-US" dirty="0"/>
              <a:t>CEO @ IowaComputerGurus, Inc.</a:t>
            </a:r>
          </a:p>
          <a:p>
            <a:r>
              <a:rPr lang="en-US" dirty="0"/>
              <a:t>10x Microsoft MVP, ASP Insider, DNN MVP</a:t>
            </a:r>
          </a:p>
          <a:p>
            <a:r>
              <a:rPr lang="en-US" dirty="0"/>
              <a:t>Contact Info</a:t>
            </a:r>
          </a:p>
          <a:p>
            <a:pPr lvl="1"/>
            <a:r>
              <a:rPr lang="en-US" dirty="0"/>
              <a:t>Blog: </a:t>
            </a:r>
            <a:r>
              <a:rPr lang="en-US" dirty="0">
                <a:hlinkClick r:id="rId2"/>
              </a:rPr>
              <a:t>https://www.mitchelsellers.com</a:t>
            </a:r>
            <a:endParaRPr lang="en-US" dirty="0"/>
          </a:p>
          <a:p>
            <a:pPr lvl="1"/>
            <a:r>
              <a:rPr lang="en-US" dirty="0"/>
              <a:t>Twitter: @</a:t>
            </a:r>
            <a:r>
              <a:rPr lang="en-US" dirty="0" err="1"/>
              <a:t>MitchelSellers</a:t>
            </a:r>
            <a:endParaRPr lang="en-US" dirty="0"/>
          </a:p>
          <a:p>
            <a:pPr lvl="1"/>
            <a:r>
              <a:rPr lang="en-US" dirty="0"/>
              <a:t>Email: msellers@iowacomputergurus.com</a:t>
            </a:r>
          </a:p>
        </p:txBody>
      </p:sp>
    </p:spTree>
    <p:extLst>
      <p:ext uri="{BB962C8B-B14F-4D97-AF65-F5344CB8AC3E}">
        <p14:creationId xmlns:p14="http://schemas.microsoft.com/office/powerpoint/2010/main" val="170331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9ECF5-CB4F-4E74-8B85-DBF5948F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9D16E-4CB4-4648-9AD3-F23A56D4A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care about performance?</a:t>
            </a:r>
          </a:p>
          <a:p>
            <a:r>
              <a:rPr lang="en-US" dirty="0"/>
              <a:t>What indicates successful performance?</a:t>
            </a:r>
          </a:p>
          <a:p>
            <a:r>
              <a:rPr lang="en-US" dirty="0"/>
              <a:t>Performance Myths</a:t>
            </a:r>
          </a:p>
          <a:p>
            <a:r>
              <a:rPr lang="en-US" dirty="0"/>
              <a:t>Understanding how webpages work</a:t>
            </a:r>
          </a:p>
          <a:p>
            <a:r>
              <a:rPr lang="en-US" dirty="0"/>
              <a:t>Visualizing complete page load…</a:t>
            </a:r>
          </a:p>
          <a:p>
            <a:r>
              <a:rPr lang="en-US" dirty="0"/>
              <a:t>.NET Core Concepts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2FF40-04DF-4BF8-865A-686242782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 About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0DF5-E587-4926-9F4C-E4DE56301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Search Engine Optimization</a:t>
            </a:r>
          </a:p>
          <a:p>
            <a:pPr lvl="1"/>
            <a:r>
              <a:rPr lang="en-US" dirty="0"/>
              <a:t>Google Ranking </a:t>
            </a:r>
          </a:p>
          <a:p>
            <a:r>
              <a:rPr lang="en-US" dirty="0"/>
              <a:t>User Perception</a:t>
            </a:r>
          </a:p>
          <a:p>
            <a:pPr lvl="1"/>
            <a:r>
              <a:rPr lang="en-US" dirty="0"/>
              <a:t>Do I really want to work with this business?</a:t>
            </a:r>
          </a:p>
          <a:p>
            <a:r>
              <a:rPr lang="en-US" dirty="0"/>
              <a:t>Devices</a:t>
            </a:r>
          </a:p>
          <a:p>
            <a:pPr lvl="1"/>
            <a:r>
              <a:rPr lang="en-US" dirty="0"/>
              <a:t>Differing network abilities</a:t>
            </a:r>
          </a:p>
          <a:p>
            <a:pPr lvl="1"/>
            <a:r>
              <a:rPr lang="en-US" dirty="0"/>
              <a:t>Throttled vs Free, etc.</a:t>
            </a:r>
          </a:p>
          <a:p>
            <a:r>
              <a:rPr lang="en-US" dirty="0"/>
              <a:t>Traffic Peaks</a:t>
            </a:r>
          </a:p>
          <a:p>
            <a:pPr lvl="1"/>
            <a:r>
              <a:rPr lang="en-US" dirty="0"/>
              <a:t>Newsletters</a:t>
            </a:r>
          </a:p>
          <a:p>
            <a:pPr lvl="1"/>
            <a:r>
              <a:rPr lang="en-US" dirty="0"/>
              <a:t>“Going Viral”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9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AB5B6-C3E3-420F-B488-F999AE95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Indicates Successful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29DB1-0A3B-4966-B5E7-7BDA31D23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exact science</a:t>
            </a:r>
          </a:p>
          <a:p>
            <a:r>
              <a:rPr lang="en-US" dirty="0"/>
              <a:t>Can articulate a few key metrics</a:t>
            </a:r>
          </a:p>
          <a:p>
            <a:pPr lvl="1"/>
            <a:r>
              <a:rPr lang="en-US" dirty="0"/>
              <a:t>Anything more than 250 </a:t>
            </a:r>
            <a:r>
              <a:rPr lang="en-US" dirty="0" err="1"/>
              <a:t>ms</a:t>
            </a:r>
            <a:r>
              <a:rPr lang="en-US" dirty="0"/>
              <a:t> response triggers warnings from Google Page Speed Tools</a:t>
            </a:r>
          </a:p>
          <a:p>
            <a:pPr lvl="1"/>
            <a:r>
              <a:rPr lang="en-US" dirty="0"/>
              <a:t>User dissatisfaction starts around the 2-3 second mark  </a:t>
            </a:r>
          </a:p>
          <a:p>
            <a:pPr lvl="1"/>
            <a:r>
              <a:rPr lang="en-US" dirty="0"/>
              <a:t>Various studies show &gt; 25% increase in abandonment after 6 seconds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D9D45-8573-4E62-8152-9524036BC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EB3B9-37A8-43AB-B063-35F1F6A6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site seems “</a:t>
            </a:r>
            <a:r>
              <a:rPr lang="en-US" dirty="0" err="1"/>
              <a:t>laggy</a:t>
            </a:r>
            <a:r>
              <a:rPr lang="en-US" dirty="0"/>
              <a:t>”</a:t>
            </a:r>
          </a:p>
          <a:p>
            <a:r>
              <a:rPr lang="en-US" dirty="0"/>
              <a:t>Three weeks ago, around noon, it was slow</a:t>
            </a:r>
          </a:p>
          <a:p>
            <a:r>
              <a:rPr lang="en-US" dirty="0"/>
              <a:t>Can we handle ____</a:t>
            </a:r>
          </a:p>
          <a:p>
            <a:r>
              <a:rPr lang="en-US" dirty="0"/>
              <a:t>Solution?</a:t>
            </a:r>
          </a:p>
          <a:p>
            <a:pPr lvl="1"/>
            <a:r>
              <a:rPr lang="en-US" dirty="0"/>
              <a:t>Logging/Monitoring Tools</a:t>
            </a:r>
          </a:p>
        </p:txBody>
      </p:sp>
    </p:spTree>
    <p:extLst>
      <p:ext uri="{BB962C8B-B14F-4D97-AF65-F5344CB8AC3E}">
        <p14:creationId xmlns:p14="http://schemas.microsoft.com/office/powerpoint/2010/main" val="2532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FB915-1A65-42B6-8B20-C09227410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 of Good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DC69-8FDC-4E5A-9DF4-E2575F77E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experience focused, rather than true “metrics” focused</a:t>
            </a:r>
          </a:p>
          <a:p>
            <a:pPr lvl="1"/>
            <a:r>
              <a:rPr lang="en-US" dirty="0"/>
              <a:t>Think Expedia.com or Kayak.com </a:t>
            </a:r>
          </a:p>
          <a:p>
            <a:r>
              <a:rPr lang="en-US" dirty="0"/>
              <a:t>Minimal requests needed to render the website</a:t>
            </a:r>
          </a:p>
          <a:p>
            <a:r>
              <a:rPr lang="en-US" dirty="0"/>
              <a:t>Under load, server resource usage is linear</a:t>
            </a:r>
          </a:p>
          <a:p>
            <a:r>
              <a:rPr lang="en-US" dirty="0"/>
              <a:t>Metrics can be used, but can be red-herrings</a:t>
            </a:r>
          </a:p>
        </p:txBody>
      </p:sp>
    </p:spTree>
    <p:extLst>
      <p:ext uri="{BB962C8B-B14F-4D97-AF65-F5344CB8AC3E}">
        <p14:creationId xmlns:p14="http://schemas.microsoft.com/office/powerpoint/2010/main" val="45159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F3FF-F9B9-4E99-9E6A-F8EBB9F0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How Webpages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93562-553B-4743-9A92-D451EE8C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or not, understanding the order is key</a:t>
            </a:r>
          </a:p>
          <a:p>
            <a:r>
              <a:rPr lang="en-US" dirty="0"/>
              <a:t>Logical processing</a:t>
            </a:r>
          </a:p>
          <a:p>
            <a:pPr lvl="1"/>
            <a:r>
              <a:rPr lang="en-US" dirty="0"/>
              <a:t>Request/Response for main HTML</a:t>
            </a:r>
          </a:p>
          <a:p>
            <a:pPr lvl="1"/>
            <a:r>
              <a:rPr lang="en-US" dirty="0"/>
              <a:t>Request/Response for individual assets, after HTML processed</a:t>
            </a:r>
          </a:p>
          <a:p>
            <a:pPr lvl="1"/>
            <a:r>
              <a:rPr lang="en-US" dirty="0"/>
              <a:t>Request/Response for linked assets within other assets</a:t>
            </a:r>
          </a:p>
          <a:p>
            <a:pPr lvl="2"/>
            <a:r>
              <a:rPr lang="en-US" dirty="0"/>
              <a:t>Etc.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Current web browsers can only request at most, 10 items per domain, at a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8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03B3E-3EDF-40C2-8436-A8D552104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Visualization (F12 Developer Tools)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2AF0B1-B31C-4659-A8D8-D9E14471F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879" y="1975756"/>
            <a:ext cx="9181067" cy="360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98629"/>
      </p:ext>
    </p:extLst>
  </p:cSld>
  <p:clrMapOvr>
    <a:masterClrMapping/>
  </p:clrMapOvr>
</p:sld>
</file>

<file path=ppt/theme/theme1.xml><?xml version="1.0" encoding="utf-8"?>
<a:theme xmlns:a="http://schemas.openxmlformats.org/drawingml/2006/main" name="Mitchel Sellers Presentation Template">
  <a:themeElements>
    <a:clrScheme name="Custom 3">
      <a:dk1>
        <a:srgbClr val="0072C5"/>
      </a:dk1>
      <a:lt1>
        <a:srgbClr val="FFFFFF"/>
      </a:lt1>
      <a:dk2>
        <a:srgbClr val="005492"/>
      </a:dk2>
      <a:lt2>
        <a:srgbClr val="E7E6E6"/>
      </a:lt2>
      <a:accent1>
        <a:srgbClr val="7BB701"/>
      </a:accent1>
      <a:accent2>
        <a:srgbClr val="FFAA4C"/>
      </a:accent2>
      <a:accent3>
        <a:srgbClr val="A5A5A5"/>
      </a:accent3>
      <a:accent4>
        <a:srgbClr val="5E11BF"/>
      </a:accent4>
      <a:accent5>
        <a:srgbClr val="5B9BD5"/>
      </a:accent5>
      <a:accent6>
        <a:srgbClr val="B0A380"/>
      </a:accent6>
      <a:hlink>
        <a:srgbClr val="FEFFFF"/>
      </a:hlink>
      <a:folHlink>
        <a:srgbClr val="FFAA4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chel Sellers Presentation Template, DRAFT 03" id="{06235167-C239-4D4C-AB6B-5AAC399061A9}" vid="{E8C10765-F00D-C14C-929B-F5D7A963D4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Mitchel Sellers Presentation Template</Template>
  <TotalTime>58</TotalTime>
  <Words>1026</Words>
  <Application>Microsoft Office PowerPoint</Application>
  <PresentationFormat>Widescreen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Segoe UI Light</vt:lpstr>
      <vt:lpstr>Mitchel Sellers Presentation Template</vt:lpstr>
      <vt:lpstr>Making Your ASP.NET Core Application Blazingly Fast</vt:lpstr>
      <vt:lpstr>About Your Speaker </vt:lpstr>
      <vt:lpstr>Agenda</vt:lpstr>
      <vt:lpstr>Why Do We Care About Performance</vt:lpstr>
      <vt:lpstr>What Indicates Successful Performance</vt:lpstr>
      <vt:lpstr>Common Requests</vt:lpstr>
      <vt:lpstr>Indicators of Good Sites</vt:lpstr>
      <vt:lpstr>Understanding How Webpages Work</vt:lpstr>
      <vt:lpstr>A Visualization (F12 Developer Tools)</vt:lpstr>
      <vt:lpstr>Performance Myths</vt:lpstr>
      <vt:lpstr>.NET Core Concepts – Bundling &amp; Minification</vt:lpstr>
      <vt:lpstr>.NET Core Concepts – Static File Cache</vt:lpstr>
      <vt:lpstr>.NET Core Improved Static File Caching</vt:lpstr>
      <vt:lpstr>.NET Core Automatic Cache Busting</vt:lpstr>
      <vt:lpstr>.NET Core Concepts – Cache Header</vt:lpstr>
      <vt:lpstr>.NET Core Concepts – Cache Header Issues</vt:lpstr>
      <vt:lpstr>Taking it Further</vt:lpstr>
      <vt:lpstr>.NET Core Concepts – Memory Caching</vt:lpstr>
      <vt:lpstr>Tools &amp; Resources for Those Looking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ASP.NET Core Application Blazingly Fast</dc:title>
  <dc:creator>Mitchel Sellers</dc:creator>
  <cp:lastModifiedBy>Mitchel Sellers</cp:lastModifiedBy>
  <cp:revision>5</cp:revision>
  <dcterms:created xsi:type="dcterms:W3CDTF">2019-08-22T03:10:41Z</dcterms:created>
  <dcterms:modified xsi:type="dcterms:W3CDTF">2019-08-22T04:09:10Z</dcterms:modified>
</cp:coreProperties>
</file>